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</p:sldIdLst>
  <p:sldSz cy="6858000" cx="12192000"/>
  <p:notesSz cx="6858000" cy="9144000"/>
  <p:embeddedFontLst>
    <p:embeddedFont>
      <p:font typeface="Oswald Regular"/>
      <p:regular r:id="rId65"/>
      <p:bold r:id="rId66"/>
    </p:embeddedFont>
    <p:embeddedFont>
      <p:font typeface="Inter"/>
      <p:regular r:id="rId67"/>
      <p:bold r:id="rId68"/>
    </p:embeddedFont>
    <p:embeddedFont>
      <p:font typeface="Inter-Regular"/>
      <p:regular r:id="rId69"/>
      <p:bold r:id="rId7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0" Type="http://schemas.openxmlformats.org/officeDocument/2006/relationships/font" Target="fonts/Inter-Regular-bold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font" Target="fonts/OswaldRegular-bold.fntdata"/><Relationship Id="rId21" Type="http://schemas.openxmlformats.org/officeDocument/2006/relationships/slide" Target="slides/slide17.xml"/><Relationship Id="rId65" Type="http://schemas.openxmlformats.org/officeDocument/2006/relationships/font" Target="fonts/OswaldRegular-regular.fntdata"/><Relationship Id="rId24" Type="http://schemas.openxmlformats.org/officeDocument/2006/relationships/slide" Target="slides/slide20.xml"/><Relationship Id="rId68" Type="http://schemas.openxmlformats.org/officeDocument/2006/relationships/font" Target="fonts/Inter-bold.fntdata"/><Relationship Id="rId23" Type="http://schemas.openxmlformats.org/officeDocument/2006/relationships/slide" Target="slides/slide19.xml"/><Relationship Id="rId67" Type="http://schemas.openxmlformats.org/officeDocument/2006/relationships/font" Target="fonts/Inter-regular.fntdata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Inter-Regular-regular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dfab17c770_0_2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dfab17c770_0_2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2019 Kingston Smith</a:t>
            </a:r>
            <a:endParaRPr/>
          </a:p>
        </p:txBody>
      </p:sp>
      <p:sp>
        <p:nvSpPr>
          <p:cNvPr id="180" name="Google Shape;180;gdfab17c770_0_2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dfab17c770_0_2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dfab17c770_0_2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dfab17c770_0_2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d9608cb5a1_0_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d9608cb5a1_0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Survive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Grow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Deliver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Invest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much depends on your individual circumstances</a:t>
            </a:r>
            <a:endParaRPr/>
          </a:p>
        </p:txBody>
      </p:sp>
      <p:sp>
        <p:nvSpPr>
          <p:cNvPr id="197" name="Google Shape;197;gd9608cb5a1_0_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d9608cb5a1_0_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d9608cb5a1_0_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Chiefmartec 2020</a:t>
            </a:r>
            <a:endParaRPr/>
          </a:p>
        </p:txBody>
      </p:sp>
      <p:sp>
        <p:nvSpPr>
          <p:cNvPr id="203" name="Google Shape;203;gd9608cb5a1_0_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d05c0f0047_0_2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d05c0f0047_0_2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10mins….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People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Clients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Product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Society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d05c0f0047_0_2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dfab17c770_0_3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dfab17c770_0_3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gdfab17c770_0_3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dbe91f9edd_0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dbe91f9edd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dbe91f9edd_0_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df8dd774e9_0_3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df8dd774e9_0_3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df8dd774e9_0_3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dced6ee956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dced6ee956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Can come in many forms</a:t>
            </a:r>
            <a:endParaRPr/>
          </a:p>
        </p:txBody>
      </p:sp>
      <p:sp>
        <p:nvSpPr>
          <p:cNvPr id="243" name="Google Shape;243;gdced6ee956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dfab17c770_0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dfab17c770_0_1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Sustainability</a:t>
            </a:r>
            <a:endParaRPr/>
          </a:p>
        </p:txBody>
      </p:sp>
      <p:sp>
        <p:nvSpPr>
          <p:cNvPr id="251" name="Google Shape;251;gdfab17c770_0_1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d05c0f0047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d05c0f0047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dfab17c770_0_1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dfab17c770_0_1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Product Development/ Innovation</a:t>
            </a:r>
            <a:endParaRPr/>
          </a:p>
        </p:txBody>
      </p:sp>
      <p:sp>
        <p:nvSpPr>
          <p:cNvPr id="258" name="Google Shape;258;gdfab17c770_0_1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dfab17c770_0_1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dfab17c770_0_1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Customer</a:t>
            </a:r>
            <a:endParaRPr/>
          </a:p>
        </p:txBody>
      </p:sp>
      <p:sp>
        <p:nvSpPr>
          <p:cNvPr id="265" name="Google Shape;265;gdfab17c770_0_1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dfab17c770_0_1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dfab17c770_0_1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Cost structures</a:t>
            </a:r>
            <a:endParaRPr/>
          </a:p>
        </p:txBody>
      </p:sp>
      <p:sp>
        <p:nvSpPr>
          <p:cNvPr id="272" name="Google Shape;272;gdfab17c770_0_1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dfab17c770_0_1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dfab17c770_0_1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Beer...but</a:t>
            </a:r>
            <a:endParaRPr/>
          </a:p>
        </p:txBody>
      </p:sp>
      <p:sp>
        <p:nvSpPr>
          <p:cNvPr id="279" name="Google Shape;279;gdfab17c770_0_1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dfab17c770_0_3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dfab17c770_0_3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dfab17c770_0_3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df8dd774e9_0_3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df8dd774e9_0_3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Known, or perceived….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df8dd774e9_0_3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df8dd774e9_0_3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df8dd774e9_0_3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df8dd774e9_0_3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dfab17c770_0_2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dfab17c770_0_2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dfab17c770_0_2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b4d0e772a_0_1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b4d0e772a_0_1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7b4d0e772a_0_1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7b4d0e772a_0_1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7b4d0e772a_0_1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Because on balance, they are better at certain things</a:t>
            </a:r>
            <a:endParaRPr/>
          </a:p>
        </p:txBody>
      </p:sp>
      <p:sp>
        <p:nvSpPr>
          <p:cNvPr id="324" name="Google Shape;324;g7b4d0e772a_0_1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dfab17c770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dfab17c770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df8dd774e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df8dd774e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df8dd774e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df8dd774e9_0_3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df8dd774e9_0_3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Not good enough to have an Ambition...needs to be operationalised.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 you have an agency strategy...do you know what it is?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gdf8dd774e9_0_3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df8dd774e9_0_3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df8dd774e9_0_3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to achieve this?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Become a respected advisor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Why is this important?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Increases your value….both in terms of loyalty and price point</a:t>
            </a:r>
            <a:endParaRPr/>
          </a:p>
        </p:txBody>
      </p:sp>
      <p:sp>
        <p:nvSpPr>
          <p:cNvPr id="353" name="Google Shape;353;gdf8dd774e9_0_3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df8dd774e9_0_3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df8dd774e9_0_3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Run Billy </a:t>
            </a:r>
            <a:r>
              <a:rPr lang="en-GB"/>
              <a:t>Connolly</a:t>
            </a:r>
            <a:r>
              <a:rPr lang="en-GB"/>
              <a:t> ‘I want it now’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Eg Ryanair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Who does this in your agency?</a:t>
            </a:r>
            <a:endParaRPr/>
          </a:p>
        </p:txBody>
      </p:sp>
      <p:sp>
        <p:nvSpPr>
          <p:cNvPr id="361" name="Google Shape;361;gdf8dd774e9_0_39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dfab17c770_0_3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dfab17c770_0_3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Run Billy Connolly ‘I want it now’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Eg Ryanair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Who does this in your agency?</a:t>
            </a:r>
            <a:endParaRPr/>
          </a:p>
        </p:txBody>
      </p:sp>
      <p:sp>
        <p:nvSpPr>
          <p:cNvPr id="368" name="Google Shape;368;gdfab17c770_0_3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df8dd774e9_0_4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df8dd774e9_0_4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Eg add to brief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Quarterly reviews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Sector reviews</a:t>
            </a:r>
            <a:endParaRPr/>
          </a:p>
        </p:txBody>
      </p:sp>
      <p:sp>
        <p:nvSpPr>
          <p:cNvPr id="376" name="Google Shape;376;gdf8dd774e9_0_4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df8dd774e9_0_4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df8dd774e9_0_4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Tech/ Ways of working/ outsouring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has changed in your agency that you know of recently?</a:t>
            </a:r>
            <a:endParaRPr/>
          </a:p>
        </p:txBody>
      </p:sp>
      <p:sp>
        <p:nvSpPr>
          <p:cNvPr id="384" name="Google Shape;384;gdf8dd774e9_0_4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df8dd774e9_0_4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df8dd774e9_0_4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much of your business is leaky bucket?</a:t>
            </a:r>
            <a:endParaRPr/>
          </a:p>
        </p:txBody>
      </p:sp>
      <p:sp>
        <p:nvSpPr>
          <p:cNvPr id="392" name="Google Shape;392;gdf8dd774e9_0_4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df8dd774e9_0_4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df8dd774e9_0_4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did you come about finding your job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would you make that </a:t>
            </a:r>
            <a:r>
              <a:rPr lang="en-GB"/>
              <a:t>experience</a:t>
            </a:r>
            <a:r>
              <a:rPr lang="en-GB"/>
              <a:t> better?</a:t>
            </a:r>
            <a:endParaRPr/>
          </a:p>
        </p:txBody>
      </p:sp>
      <p:sp>
        <p:nvSpPr>
          <p:cNvPr id="400" name="Google Shape;400;gdf8dd774e9_0_4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df8dd774e9_0_4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df8dd774e9_0_4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Show the economist Dan Ariely video</a:t>
            </a:r>
            <a:endParaRPr/>
          </a:p>
        </p:txBody>
      </p:sp>
      <p:sp>
        <p:nvSpPr>
          <p:cNvPr id="408" name="Google Shape;408;gdf8dd774e9_0_4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3e7c54e08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d3e7c54e08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Ice breaker</a:t>
            </a:r>
            <a:endParaRPr/>
          </a:p>
        </p:txBody>
      </p:sp>
      <p:sp>
        <p:nvSpPr>
          <p:cNvPr id="130" name="Google Shape;130;gd3e7c54e08_0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df8dd774e9_0_4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df8dd774e9_0_4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right people for the job will improve productivity save money etc….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df8dd774e9_0_4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df8dd774e9_0_4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df8dd774e9_0_4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much resource is involved across each function</a:t>
            </a:r>
            <a:endParaRPr/>
          </a:p>
        </p:txBody>
      </p:sp>
      <p:sp>
        <p:nvSpPr>
          <p:cNvPr id="424" name="Google Shape;424;gdf8dd774e9_0_4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df8dd774e9_0_1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df8dd774e9_0_1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much allocated resource is rechargeable to client in a classic T&amp;M</a:t>
            </a:r>
            <a:endParaRPr/>
          </a:p>
        </p:txBody>
      </p:sp>
      <p:sp>
        <p:nvSpPr>
          <p:cNvPr id="457" name="Google Shape;457;gdf8dd774e9_0_1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df8dd774e9_0_2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df8dd774e9_0_2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gdf8dd774e9_0_2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dfab17c770_0_3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dfab17c770_0_3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2021 WOW agency</a:t>
            </a:r>
            <a:endParaRPr/>
          </a:p>
        </p:txBody>
      </p:sp>
      <p:sp>
        <p:nvSpPr>
          <p:cNvPr id="625" name="Google Shape;625;gdfab17c770_0_3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dfab17c770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dfab17c770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gdfab17c770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dfab17c770_0_2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dfab17c770_0_2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2021 WOW agency</a:t>
            </a:r>
            <a:endParaRPr/>
          </a:p>
        </p:txBody>
      </p:sp>
      <p:sp>
        <p:nvSpPr>
          <p:cNvPr id="731" name="Google Shape;731;gdfab17c770_0_2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dfab17c770_0_3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dfab17c770_0_3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gdfab17c770_0_3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dfab17c770_0_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dfab17c770_0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gdfab17c770_0_1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d9608cb5a1_0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d9608cb5a1_0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gd9608cb5a1_0_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05c0f0047_0_0:notes"/>
          <p:cNvSpPr txBox="1"/>
          <p:nvPr>
            <p:ph idx="1" type="body"/>
          </p:nvPr>
        </p:nvSpPr>
        <p:spPr>
          <a:xfrm>
            <a:off x="685801" y="4400556"/>
            <a:ext cx="5486400" cy="36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d05c0f0047_0_0:notes"/>
          <p:cNvSpPr/>
          <p:nvPr>
            <p:ph idx="2" type="sldImg"/>
          </p:nvPr>
        </p:nvSpPr>
        <p:spPr>
          <a:xfrm>
            <a:off x="385171" y="1143553"/>
            <a:ext cx="6087600" cy="308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dfab17c770_0_271:notes"/>
          <p:cNvSpPr txBox="1"/>
          <p:nvPr>
            <p:ph idx="1" type="body"/>
          </p:nvPr>
        </p:nvSpPr>
        <p:spPr>
          <a:xfrm>
            <a:off x="685801" y="4400556"/>
            <a:ext cx="5486400" cy="36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gdfab17c770_0_271:notes"/>
          <p:cNvSpPr/>
          <p:nvPr>
            <p:ph idx="2" type="sldImg"/>
          </p:nvPr>
        </p:nvSpPr>
        <p:spPr>
          <a:xfrm>
            <a:off x="385171" y="1143553"/>
            <a:ext cx="6087600" cy="308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dfab17c770_0_1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dfab17c770_0_1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gdfab17c770_0_1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7b4d0e772a_0_1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7b4d0e772a_0_1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g7b4d0e772a_0_1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dfab17c770_0_3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dfab17c770_0_3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gdfab17c770_0_3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dfab17c770_0_3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dfab17c770_0_3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gdfab17c770_0_3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dfab17c770_0_3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dfab17c770_0_3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gdfab17c770_0_3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dfab17c770_0_3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dfab17c770_0_3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gdfab17c770_0_3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dfab17c770_0_3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dfab17c770_0_3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gdfab17c770_0_3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dfab17c770_0_2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dfab17c770_0_2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gdfab17c770_0_2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dfab17c770_0_2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dfab17c770_0_2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gdfab17c770_0_2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3e7c54e08_0_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d3e7c54e08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Survive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Grow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Deliver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Invest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much depends on your individual circumstances</a:t>
            </a:r>
            <a:endParaRPr/>
          </a:p>
        </p:txBody>
      </p:sp>
      <p:sp>
        <p:nvSpPr>
          <p:cNvPr id="142" name="Google Shape;142;gd3e7c54e08_0_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dfab17c770_0_2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dfab17c770_0_2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gdfab17c770_0_2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3e7c54e08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d3e7c54e08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2021 WOW agency</a:t>
            </a:r>
            <a:endParaRPr/>
          </a:p>
        </p:txBody>
      </p:sp>
      <p:sp>
        <p:nvSpPr>
          <p:cNvPr id="148" name="Google Shape;148;gd3e7c54e08_0_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dfab17c77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dfab17c77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2021 WOW agency</a:t>
            </a:r>
            <a:endParaRPr/>
          </a:p>
        </p:txBody>
      </p:sp>
      <p:sp>
        <p:nvSpPr>
          <p:cNvPr id="154" name="Google Shape;154;gdfab17c770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dfab17c770_0_2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dfab17c770_0_2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Survive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Grow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Deliver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Invest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much depends on your individual circumstances</a:t>
            </a:r>
            <a:endParaRPr/>
          </a:p>
        </p:txBody>
      </p:sp>
      <p:sp>
        <p:nvSpPr>
          <p:cNvPr id="174" name="Google Shape;174;gdfab17c770_0_2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IA">
  <p:cSld name="Title Slide AIA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" name="Google Shape;21;p2"/>
          <p:cNvSpPr txBox="1"/>
          <p:nvPr>
            <p:ph idx="1" type="body"/>
          </p:nvPr>
        </p:nvSpPr>
        <p:spPr>
          <a:xfrm>
            <a:off x="6905626" y="2102644"/>
            <a:ext cx="4610100" cy="897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2" type="body"/>
          </p:nvPr>
        </p:nvSpPr>
        <p:spPr>
          <a:xfrm>
            <a:off x="6905626" y="3000376"/>
            <a:ext cx="4610100" cy="897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2"/>
          <p:cNvSpPr txBox="1"/>
          <p:nvPr>
            <p:ph idx="3" type="body"/>
          </p:nvPr>
        </p:nvSpPr>
        <p:spPr>
          <a:xfrm>
            <a:off x="6905626" y="3898108"/>
            <a:ext cx="4610100" cy="897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latin typeface="Inter-Regular"/>
                <a:ea typeface="Inter-Regular"/>
                <a:cs typeface="Inter-Regular"/>
                <a:sym typeface="Inter-Regula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4" name="Google Shape;24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90888" y="4204099"/>
            <a:ext cx="323850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60272" y="5493540"/>
            <a:ext cx="2650765" cy="10453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6" name="Google Shape;2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1463" y="912396"/>
            <a:ext cx="6362700" cy="45811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27;p2"/>
          <p:cNvCxnSpPr/>
          <p:nvPr/>
        </p:nvCxnSpPr>
        <p:spPr>
          <a:xfrm>
            <a:off x="6343650" y="2102644"/>
            <a:ext cx="0" cy="2693196"/>
          </a:xfrm>
          <a:prstGeom prst="straightConnector1">
            <a:avLst/>
          </a:prstGeom>
          <a:noFill/>
          <a:ln cap="flat" cmpd="sng" w="508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1"/>
          <p:cNvSpPr txBox="1"/>
          <p:nvPr>
            <p:ph idx="1" type="body"/>
          </p:nvPr>
        </p:nvSpPr>
        <p:spPr>
          <a:xfrm rot="5400000">
            <a:off x="4327525" y="-1663700"/>
            <a:ext cx="353695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11"/>
          <p:cNvSpPr txBox="1"/>
          <p:nvPr>
            <p:ph idx="10" type="dt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1"/>
          <p:cNvSpPr txBox="1"/>
          <p:nvPr>
            <p:ph idx="11" type="ftr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1"/>
          <p:cNvSpPr txBox="1"/>
          <p:nvPr>
            <p:ph idx="12" type="sldNum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/>
          <p:nvPr>
            <p:ph type="title"/>
          </p:nvPr>
        </p:nvSpPr>
        <p:spPr>
          <a:xfrm rot="5400000">
            <a:off x="7540625" y="1549400"/>
            <a:ext cx="499745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2"/>
          <p:cNvSpPr txBox="1"/>
          <p:nvPr>
            <p:ph idx="1" type="body"/>
          </p:nvPr>
        </p:nvSpPr>
        <p:spPr>
          <a:xfrm rot="5400000">
            <a:off x="2206625" y="-1003300"/>
            <a:ext cx="499745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12"/>
          <p:cNvSpPr txBox="1"/>
          <p:nvPr>
            <p:ph idx="10" type="dt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2"/>
          <p:cNvSpPr txBox="1"/>
          <p:nvPr>
            <p:ph idx="11" type="ftr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2"/>
          <p:cNvSpPr txBox="1"/>
          <p:nvPr>
            <p:ph idx="12" type="sldNum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k Blue Geometric background slide">
  <p:cSld name="Dk Blue Geometric background slide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/>
          <p:nvPr>
            <p:ph idx="1" type="body"/>
          </p:nvPr>
        </p:nvSpPr>
        <p:spPr>
          <a:xfrm>
            <a:off x="1161731" y="1939389"/>
            <a:ext cx="9978900" cy="36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>
                <a:solidFill>
                  <a:schemeClr val="lt1"/>
                </a:solidFill>
              </a:defRPr>
            </a:lvl1pPr>
            <a:lvl2pPr indent="-3619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>
                <a:solidFill>
                  <a:schemeClr val="lt1"/>
                </a:solidFill>
              </a:defRPr>
            </a:lvl2pPr>
            <a:lvl3pPr indent="-349250" lvl="2" marL="1371600" rtl="0" algn="l">
              <a:lnSpc>
                <a:spcPct val="13428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>
                <a:solidFill>
                  <a:schemeClr val="lt1"/>
                </a:solidFill>
              </a:defRPr>
            </a:lvl3pPr>
            <a:lvl4pPr indent="-400050" lvl="3" marL="18288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>
                <a:solidFill>
                  <a:schemeClr val="lt1"/>
                </a:solidFill>
              </a:defRPr>
            </a:lvl4pPr>
            <a:lvl5pPr indent="-400050" lvl="4" marL="2286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>
                <a:solidFill>
                  <a:schemeClr val="lt1"/>
                </a:solidFill>
              </a:defRPr>
            </a:lvl5pPr>
            <a:lvl6pPr indent="-38100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00" name="Google Shape;100;p13"/>
          <p:cNvSpPr txBox="1"/>
          <p:nvPr>
            <p:ph idx="2" type="body"/>
          </p:nvPr>
        </p:nvSpPr>
        <p:spPr>
          <a:xfrm>
            <a:off x="1161731" y="739215"/>
            <a:ext cx="99789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615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Char char="•"/>
              <a:defRPr sz="6100">
                <a:solidFill>
                  <a:schemeClr val="lt1"/>
                </a:solidFill>
              </a:defRPr>
            </a:lvl1pPr>
            <a:lvl2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/>
            </a:lvl2pPr>
            <a:lvl3pPr indent="-381000" lvl="2" marL="1371600" rtl="0" algn="l">
              <a:lnSpc>
                <a:spcPct val="10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/>
            </a:lvl3pPr>
            <a:lvl4pPr indent="-381000" lvl="3" marL="18288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/>
            </a:lvl4pPr>
            <a:lvl5pPr indent="-381000" lvl="4" marL="22860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/>
            </a:lvl5pPr>
            <a:lvl6pPr indent="-38100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k Blue Geometric background slide 1">
  <p:cSld name="Dk Blue Geometric background slide_1">
    <p:bg>
      <p:bgPr>
        <a:solidFill>
          <a:srgbClr val="FFFFFF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/>
          <p:nvPr>
            <p:ph idx="1" type="body"/>
          </p:nvPr>
        </p:nvSpPr>
        <p:spPr>
          <a:xfrm>
            <a:off x="1161731" y="1939389"/>
            <a:ext cx="9978900" cy="36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>
                <a:solidFill>
                  <a:schemeClr val="lt1"/>
                </a:solidFill>
              </a:defRPr>
            </a:lvl1pPr>
            <a:lvl2pPr indent="-3619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>
                <a:solidFill>
                  <a:schemeClr val="lt1"/>
                </a:solidFill>
              </a:defRPr>
            </a:lvl2pPr>
            <a:lvl3pPr indent="-349250" lvl="2" marL="1371600" rtl="0" algn="l">
              <a:lnSpc>
                <a:spcPct val="13428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>
                <a:solidFill>
                  <a:schemeClr val="lt1"/>
                </a:solidFill>
              </a:defRPr>
            </a:lvl3pPr>
            <a:lvl4pPr indent="-400050" lvl="3" marL="18288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>
                <a:solidFill>
                  <a:schemeClr val="lt1"/>
                </a:solidFill>
              </a:defRPr>
            </a:lvl4pPr>
            <a:lvl5pPr indent="-400050" lvl="4" marL="2286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>
                <a:solidFill>
                  <a:schemeClr val="lt1"/>
                </a:solidFill>
              </a:defRPr>
            </a:lvl5pPr>
            <a:lvl6pPr indent="-38100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03" name="Google Shape;103;p14"/>
          <p:cNvSpPr txBox="1"/>
          <p:nvPr>
            <p:ph idx="2" type="body"/>
          </p:nvPr>
        </p:nvSpPr>
        <p:spPr>
          <a:xfrm>
            <a:off x="1161731" y="739215"/>
            <a:ext cx="99789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615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Char char="•"/>
              <a:defRPr sz="6100">
                <a:solidFill>
                  <a:schemeClr val="lt1"/>
                </a:solidFill>
              </a:defRPr>
            </a:lvl1pPr>
            <a:lvl2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/>
            </a:lvl2pPr>
            <a:lvl3pPr indent="-381000" lvl="2" marL="1371600" rtl="0" algn="l">
              <a:lnSpc>
                <a:spcPct val="10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/>
            </a:lvl3pPr>
            <a:lvl4pPr indent="-381000" lvl="3" marL="18288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/>
            </a:lvl4pPr>
            <a:lvl5pPr indent="-381000" lvl="4" marL="22860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/>
            </a:lvl5pPr>
            <a:lvl6pPr indent="-38100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04" name="Google Shape;104;p14"/>
          <p:cNvSpPr/>
          <p:nvPr/>
        </p:nvSpPr>
        <p:spPr>
          <a:xfrm>
            <a:off x="9730325" y="5538800"/>
            <a:ext cx="2345100" cy="1319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"/>
          <p:cNvSpPr txBox="1"/>
          <p:nvPr>
            <p:ph idx="1" type="body"/>
          </p:nvPr>
        </p:nvSpPr>
        <p:spPr>
          <a:xfrm>
            <a:off x="838200" y="1825625"/>
            <a:ext cx="10515600" cy="3508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0" type="dt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1" type="ftr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"/>
          <p:cNvSpPr txBox="1"/>
          <p:nvPr>
            <p:ph idx="12" type="sldNum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IA 2">
  <p:cSld name="Title Slide AIA 2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" name="Google Shape;38;p4"/>
          <p:cNvSpPr/>
          <p:nvPr>
            <p:ph idx="2" type="pic"/>
          </p:nvPr>
        </p:nvSpPr>
        <p:spPr>
          <a:xfrm>
            <a:off x="5991226" y="158802"/>
            <a:ext cx="6039410" cy="6518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1" type="body"/>
          </p:nvPr>
        </p:nvSpPr>
        <p:spPr>
          <a:xfrm>
            <a:off x="1009646" y="2155826"/>
            <a:ext cx="4219575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3" type="body"/>
          </p:nvPr>
        </p:nvSpPr>
        <p:spPr>
          <a:xfrm>
            <a:off x="1009647" y="2701925"/>
            <a:ext cx="4219575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4" type="body"/>
          </p:nvPr>
        </p:nvSpPr>
        <p:spPr>
          <a:xfrm>
            <a:off x="1009648" y="3248024"/>
            <a:ext cx="4219575" cy="962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Inter-Regular"/>
                <a:ea typeface="Inter-Regular"/>
                <a:cs typeface="Inter-Regular"/>
                <a:sym typeface="Inter-Regular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2" name="Google Shape;42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3275" y="5819776"/>
            <a:ext cx="323850" cy="28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IA Content Slide" type="twoObj">
  <p:cSld name="TWO_OBJECT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/>
          <p:nvPr>
            <p:ph type="title"/>
          </p:nvPr>
        </p:nvSpPr>
        <p:spPr>
          <a:xfrm>
            <a:off x="838200" y="365126"/>
            <a:ext cx="10508971" cy="10828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5"/>
          <p:cNvSpPr txBox="1"/>
          <p:nvPr>
            <p:ph idx="1" type="body"/>
          </p:nvPr>
        </p:nvSpPr>
        <p:spPr>
          <a:xfrm>
            <a:off x="838200" y="1631950"/>
            <a:ext cx="5181600" cy="3527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2" type="body"/>
          </p:nvPr>
        </p:nvSpPr>
        <p:spPr>
          <a:xfrm>
            <a:off x="6172202" y="1631950"/>
            <a:ext cx="5181600" cy="3527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10" type="dt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"/>
          <p:cNvSpPr txBox="1"/>
          <p:nvPr>
            <p:ph idx="11" type="ftr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"/>
          <p:cNvSpPr txBox="1"/>
          <p:nvPr>
            <p:ph idx="12" type="sldNum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0" name="Google Shape;50;p5"/>
          <p:cNvCxnSpPr/>
          <p:nvPr/>
        </p:nvCxnSpPr>
        <p:spPr>
          <a:xfrm>
            <a:off x="838200" y="1447943"/>
            <a:ext cx="10515600" cy="0"/>
          </a:xfrm>
          <a:prstGeom prst="straightConnector1">
            <a:avLst/>
          </a:prstGeom>
          <a:noFill/>
          <a:ln cap="flat" cmpd="sng" w="9525">
            <a:solidFill>
              <a:srgbClr val="8AA5B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" name="Google Shape;51;p5"/>
          <p:cNvCxnSpPr/>
          <p:nvPr/>
        </p:nvCxnSpPr>
        <p:spPr>
          <a:xfrm>
            <a:off x="831571" y="5383006"/>
            <a:ext cx="10515600" cy="0"/>
          </a:xfrm>
          <a:prstGeom prst="straightConnector1">
            <a:avLst/>
          </a:prstGeom>
          <a:noFill/>
          <a:ln cap="flat" cmpd="sng" w="9525">
            <a:solidFill>
              <a:srgbClr val="8AA5B3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Content Slide ">
  <p:cSld name=" Content Slide 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 txBox="1"/>
          <p:nvPr>
            <p:ph type="title"/>
          </p:nvPr>
        </p:nvSpPr>
        <p:spPr>
          <a:xfrm>
            <a:off x="838200" y="136525"/>
            <a:ext cx="5181600" cy="1554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6"/>
          <p:cNvSpPr txBox="1"/>
          <p:nvPr>
            <p:ph idx="1" type="body"/>
          </p:nvPr>
        </p:nvSpPr>
        <p:spPr>
          <a:xfrm>
            <a:off x="838200" y="1825625"/>
            <a:ext cx="5181600" cy="3527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6"/>
          <p:cNvSpPr txBox="1"/>
          <p:nvPr>
            <p:ph idx="10" type="dt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1" type="ftr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12" type="sldNum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8" name="Google Shape;58;p6"/>
          <p:cNvSpPr/>
          <p:nvPr>
            <p:ph idx="2" type="pic"/>
          </p:nvPr>
        </p:nvSpPr>
        <p:spPr>
          <a:xfrm>
            <a:off x="6476999" y="154950"/>
            <a:ext cx="5591176" cy="6337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ter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2" name="Google Shape;62;p7"/>
          <p:cNvSpPr txBox="1"/>
          <p:nvPr>
            <p:ph idx="10" type="dt"/>
          </p:nvPr>
        </p:nvSpPr>
        <p:spPr>
          <a:xfrm>
            <a:off x="838200" y="6515100"/>
            <a:ext cx="2743200" cy="2063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7"/>
          <p:cNvSpPr txBox="1"/>
          <p:nvPr>
            <p:ph idx="11" type="ftr"/>
          </p:nvPr>
        </p:nvSpPr>
        <p:spPr>
          <a:xfrm>
            <a:off x="4038600" y="6515100"/>
            <a:ext cx="4114800" cy="2063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7"/>
          <p:cNvSpPr txBox="1"/>
          <p:nvPr>
            <p:ph idx="12" type="sldNum"/>
          </p:nvPr>
        </p:nvSpPr>
        <p:spPr>
          <a:xfrm>
            <a:off x="8610600" y="6515100"/>
            <a:ext cx="2743200" cy="2063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8" name="Google Shape;68;p8"/>
          <p:cNvSpPr txBox="1"/>
          <p:nvPr>
            <p:ph idx="2" type="body"/>
          </p:nvPr>
        </p:nvSpPr>
        <p:spPr>
          <a:xfrm>
            <a:off x="839788" y="2505075"/>
            <a:ext cx="5157787" cy="28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0" name="Google Shape;70;p8"/>
          <p:cNvSpPr txBox="1"/>
          <p:nvPr>
            <p:ph idx="4" type="body"/>
          </p:nvPr>
        </p:nvSpPr>
        <p:spPr>
          <a:xfrm>
            <a:off x="6172200" y="2505075"/>
            <a:ext cx="5183188" cy="28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idx="10" type="dt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8"/>
          <p:cNvSpPr txBox="1"/>
          <p:nvPr>
            <p:ph idx="11" type="ftr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8"/>
          <p:cNvSpPr txBox="1"/>
          <p:nvPr>
            <p:ph idx="12" type="sldNum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"/>
          <p:cNvSpPr txBox="1"/>
          <p:nvPr>
            <p:ph idx="10" type="dt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9"/>
          <p:cNvSpPr txBox="1"/>
          <p:nvPr>
            <p:ph idx="11" type="ftr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9"/>
          <p:cNvSpPr txBox="1"/>
          <p:nvPr>
            <p:ph idx="12" type="sldNum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2" name="Google Shape;82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3" name="Google Shape;83;p10"/>
          <p:cNvSpPr txBox="1"/>
          <p:nvPr>
            <p:ph idx="10" type="dt"/>
          </p:nvPr>
        </p:nvSpPr>
        <p:spPr>
          <a:xfrm>
            <a:off x="838200" y="6496050"/>
            <a:ext cx="2743200" cy="225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0"/>
          <p:cNvSpPr txBox="1"/>
          <p:nvPr>
            <p:ph idx="11" type="ftr"/>
          </p:nvPr>
        </p:nvSpPr>
        <p:spPr>
          <a:xfrm>
            <a:off x="4038600" y="6496050"/>
            <a:ext cx="4114800" cy="225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0"/>
          <p:cNvSpPr txBox="1"/>
          <p:nvPr>
            <p:ph idx="12" type="sldNum"/>
          </p:nvPr>
        </p:nvSpPr>
        <p:spPr>
          <a:xfrm>
            <a:off x="8610600" y="6496050"/>
            <a:ext cx="2743200" cy="225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3EE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"/>
              <a:buNone/>
              <a:defRPr b="0" i="0" sz="4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753725" y="6143625"/>
            <a:ext cx="323850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6" name="Google Shape;16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20225" y="4943475"/>
            <a:ext cx="3148542" cy="226695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vimeo.com/235412480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0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/>
          <p:nvPr>
            <p:ph idx="1" type="body"/>
          </p:nvPr>
        </p:nvSpPr>
        <p:spPr>
          <a:xfrm>
            <a:off x="6905626" y="2102644"/>
            <a:ext cx="4610100" cy="897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Graduate Programme</a:t>
            </a:r>
            <a:endParaRPr/>
          </a:p>
        </p:txBody>
      </p:sp>
      <p:sp>
        <p:nvSpPr>
          <p:cNvPr id="114" name="Google Shape;114;p16"/>
          <p:cNvSpPr txBox="1"/>
          <p:nvPr>
            <p:ph idx="2" type="body"/>
          </p:nvPr>
        </p:nvSpPr>
        <p:spPr>
          <a:xfrm>
            <a:off x="6905626" y="3000376"/>
            <a:ext cx="4610100" cy="897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/>
              <a:t>Commercial Awareness</a:t>
            </a:r>
            <a:endParaRPr/>
          </a:p>
        </p:txBody>
      </p:sp>
      <p:sp>
        <p:nvSpPr>
          <p:cNvPr id="115" name="Google Shape;115;p16"/>
          <p:cNvSpPr txBox="1"/>
          <p:nvPr>
            <p:ph idx="3" type="body"/>
          </p:nvPr>
        </p:nvSpPr>
        <p:spPr>
          <a:xfrm>
            <a:off x="6905626" y="3898108"/>
            <a:ext cx="4610100" cy="897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/>
              <a:t>Andrew Reeves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075" y="580300"/>
            <a:ext cx="8037699" cy="559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52925" y="4943775"/>
            <a:ext cx="2256225" cy="218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52925" y="4943775"/>
            <a:ext cx="2256225" cy="218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/>
          <p:cNvPicPr preferRelativeResize="0"/>
          <p:nvPr/>
        </p:nvPicPr>
        <p:blipFill rotWithShape="1">
          <a:blip r:embed="rId4">
            <a:alphaModFix/>
          </a:blip>
          <a:srcRect b="20095" l="0" r="0" t="0"/>
          <a:stretch/>
        </p:blipFill>
        <p:spPr>
          <a:xfrm>
            <a:off x="2230025" y="366425"/>
            <a:ext cx="7731976" cy="489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/>
          <p:cNvPicPr preferRelativeResize="0"/>
          <p:nvPr/>
        </p:nvPicPr>
        <p:blipFill rotWithShape="1">
          <a:blip r:embed="rId4">
            <a:alphaModFix/>
          </a:blip>
          <a:srcRect b="0" l="3475" r="69198" t="80696"/>
          <a:stretch/>
        </p:blipFill>
        <p:spPr>
          <a:xfrm>
            <a:off x="4887200" y="5226375"/>
            <a:ext cx="2112799" cy="118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/>
          <p:nvPr/>
        </p:nvSpPr>
        <p:spPr>
          <a:xfrm rot="-5400000">
            <a:off x="-1318950" y="2033800"/>
            <a:ext cx="6282000" cy="28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8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OUTLIERS </a:t>
            </a:r>
            <a:endParaRPr b="1" sz="80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0"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sp>
        <p:nvSpPr>
          <p:cNvPr id="193" name="Google Shape;193;p26"/>
          <p:cNvSpPr/>
          <p:nvPr/>
        </p:nvSpPr>
        <p:spPr>
          <a:xfrm>
            <a:off x="2292050" y="372800"/>
            <a:ext cx="7560900" cy="6185700"/>
          </a:xfrm>
          <a:prstGeom prst="rect">
            <a:avLst/>
          </a:prstGeom>
          <a:noFill/>
          <a:ln cap="flat" cmpd="sng" w="1905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 txBox="1"/>
          <p:nvPr>
            <p:ph idx="1" type="body"/>
          </p:nvPr>
        </p:nvSpPr>
        <p:spPr>
          <a:xfrm>
            <a:off x="1161731" y="1939389"/>
            <a:ext cx="9978900" cy="362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Exercise</a:t>
            </a:r>
            <a:endParaRPr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en-GB"/>
              <a:t>How big is our sector?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1938" y="820525"/>
            <a:ext cx="9548125" cy="521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52925" y="4943775"/>
            <a:ext cx="2256225" cy="218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 txBox="1"/>
          <p:nvPr>
            <p:ph idx="1" type="body"/>
          </p:nvPr>
        </p:nvSpPr>
        <p:spPr>
          <a:xfrm>
            <a:off x="1161731" y="1939389"/>
            <a:ext cx="9978900" cy="362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Exercise</a:t>
            </a:r>
            <a:endParaRPr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en-GB"/>
              <a:t>Why are some agencies more </a:t>
            </a:r>
            <a:r>
              <a:rPr lang="en-GB"/>
              <a:t>profitable</a:t>
            </a:r>
            <a:r>
              <a:rPr lang="en-GB"/>
              <a:t> than others?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3875" y="2228625"/>
            <a:ext cx="2601825" cy="251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/>
          <p:nvPr/>
        </p:nvSpPr>
        <p:spPr>
          <a:xfrm>
            <a:off x="5512175" y="1401100"/>
            <a:ext cx="20979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0">
                <a:latin typeface="Inter"/>
                <a:ea typeface="Inter"/>
                <a:cs typeface="Inter"/>
                <a:sym typeface="Inter"/>
              </a:rPr>
              <a:t>A</a:t>
            </a:r>
            <a:endParaRPr b="1" sz="250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5" name="Google Shape;225;p31"/>
          <p:cNvSpPr txBox="1"/>
          <p:nvPr>
            <p:ph idx="2" type="body"/>
          </p:nvPr>
        </p:nvSpPr>
        <p:spPr>
          <a:xfrm rot="-5400000">
            <a:off x="-2062675" y="2914750"/>
            <a:ext cx="6169500" cy="100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FRAMEWORK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6" name="Google Shape;226;p31"/>
          <p:cNvSpPr txBox="1"/>
          <p:nvPr/>
        </p:nvSpPr>
        <p:spPr>
          <a:xfrm>
            <a:off x="2546800" y="4699250"/>
            <a:ext cx="258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AMBITION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7" name="Google Shape;227;p31"/>
          <p:cNvSpPr txBox="1"/>
          <p:nvPr/>
        </p:nvSpPr>
        <p:spPr>
          <a:xfrm>
            <a:off x="5464900" y="4699250"/>
            <a:ext cx="258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ARCHITECTURE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8" name="Google Shape;228;p31"/>
          <p:cNvSpPr txBox="1"/>
          <p:nvPr/>
        </p:nvSpPr>
        <p:spPr>
          <a:xfrm>
            <a:off x="8439000" y="4699250"/>
            <a:ext cx="258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ACHIEVEMENT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9" name="Google Shape;229;p31"/>
          <p:cNvSpPr txBox="1"/>
          <p:nvPr/>
        </p:nvSpPr>
        <p:spPr>
          <a:xfrm>
            <a:off x="2616575" y="1401100"/>
            <a:ext cx="20979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0">
                <a:latin typeface="Inter"/>
                <a:ea typeface="Inter"/>
                <a:cs typeface="Inter"/>
                <a:sym typeface="Inter"/>
              </a:rPr>
              <a:t>A</a:t>
            </a:r>
            <a:endParaRPr b="1" sz="250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0" name="Google Shape;230;p31"/>
          <p:cNvSpPr txBox="1"/>
          <p:nvPr/>
        </p:nvSpPr>
        <p:spPr>
          <a:xfrm>
            <a:off x="8407775" y="1401100"/>
            <a:ext cx="20979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0">
                <a:latin typeface="Inter"/>
                <a:ea typeface="Inter"/>
                <a:cs typeface="Inter"/>
                <a:sym typeface="Inter"/>
              </a:rPr>
              <a:t>A</a:t>
            </a:r>
            <a:endParaRPr b="1" sz="2500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"/>
          <p:cNvSpPr txBox="1"/>
          <p:nvPr/>
        </p:nvSpPr>
        <p:spPr>
          <a:xfrm>
            <a:off x="2083175" y="1553500"/>
            <a:ext cx="81486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0">
                <a:latin typeface="Inter"/>
                <a:ea typeface="Inter"/>
                <a:cs typeface="Inter"/>
                <a:sym typeface="Inter"/>
              </a:rPr>
              <a:t>A</a:t>
            </a:r>
            <a:r>
              <a:rPr b="1" lang="en-GB" sz="10000"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1" lang="en-GB" sz="25000">
                <a:latin typeface="Inter"/>
                <a:ea typeface="Inter"/>
                <a:cs typeface="Inter"/>
                <a:sym typeface="Inter"/>
              </a:rPr>
              <a:t>=</a:t>
            </a:r>
            <a:endParaRPr b="1" sz="250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37" name="Google Shape;23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3675" y="2304825"/>
            <a:ext cx="2601825" cy="251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2"/>
          <p:cNvSpPr txBox="1"/>
          <p:nvPr/>
        </p:nvSpPr>
        <p:spPr>
          <a:xfrm>
            <a:off x="3988175" y="1934500"/>
            <a:ext cx="20979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0">
                <a:latin typeface="Inter"/>
                <a:ea typeface="Inter"/>
                <a:cs typeface="Inter"/>
                <a:sym typeface="Inter"/>
              </a:rPr>
              <a:t>3</a:t>
            </a:r>
            <a:endParaRPr b="1" sz="100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9" name="Google Shape;239;p32"/>
          <p:cNvSpPr txBox="1"/>
          <p:nvPr/>
        </p:nvSpPr>
        <p:spPr>
          <a:xfrm>
            <a:off x="9398375" y="1934500"/>
            <a:ext cx="20979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0">
                <a:latin typeface="Inter"/>
                <a:ea typeface="Inter"/>
                <a:cs typeface="Inter"/>
                <a:sym typeface="Inter"/>
              </a:rPr>
              <a:t>t</a:t>
            </a:r>
            <a:endParaRPr b="1" i="1" sz="1000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/>
          <p:nvPr>
            <p:ph idx="2" type="body"/>
          </p:nvPr>
        </p:nvSpPr>
        <p:spPr>
          <a:xfrm rot="-5400000">
            <a:off x="-1587250" y="2687925"/>
            <a:ext cx="5708100" cy="13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0">
                <a:latin typeface="Inter"/>
                <a:ea typeface="Inter"/>
                <a:cs typeface="Inter"/>
                <a:sym typeface="Inter"/>
              </a:rPr>
              <a:t>AMBITION</a:t>
            </a:r>
            <a:endParaRPr b="1" sz="80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6" name="Google Shape;246;p33"/>
          <p:cNvSpPr txBox="1"/>
          <p:nvPr/>
        </p:nvSpPr>
        <p:spPr>
          <a:xfrm>
            <a:off x="6430225" y="1984650"/>
            <a:ext cx="46347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Inter-Regular"/>
                <a:ea typeface="Inter-Regular"/>
                <a:cs typeface="Inter-Regular"/>
                <a:sym typeface="Inter-Regular"/>
              </a:rPr>
              <a:t>The long term intent of the business in relation to its owners, employees, customers and the wider world</a:t>
            </a:r>
            <a:endParaRPr sz="3200"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sp>
        <p:nvSpPr>
          <p:cNvPr id="247" name="Google Shape;247;p33"/>
          <p:cNvSpPr txBox="1"/>
          <p:nvPr/>
        </p:nvSpPr>
        <p:spPr>
          <a:xfrm>
            <a:off x="3911975" y="1324900"/>
            <a:ext cx="20979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0">
                <a:latin typeface="Inter"/>
                <a:ea typeface="Inter"/>
                <a:cs typeface="Inter"/>
                <a:sym typeface="Inter"/>
              </a:rPr>
              <a:t>A</a:t>
            </a:r>
            <a:endParaRPr b="1" sz="2500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175" y="-1143000"/>
            <a:ext cx="12248177" cy="816345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4"/>
          <p:cNvSpPr txBox="1"/>
          <p:nvPr/>
        </p:nvSpPr>
        <p:spPr>
          <a:xfrm>
            <a:off x="867325" y="4904775"/>
            <a:ext cx="10403400" cy="531000"/>
          </a:xfrm>
          <a:prstGeom prst="rect">
            <a:avLst/>
          </a:prstGeom>
          <a:solidFill>
            <a:srgbClr val="F0F3EE">
              <a:alpha val="480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764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50">
                <a:solidFill>
                  <a:schemeClr val="dk1"/>
                </a:solidFill>
              </a:rPr>
              <a:t>TO ACCELERATE THE WORLD’S TRANSITION TO SUSTAINABLE ENERGY</a:t>
            </a:r>
            <a:endParaRPr>
              <a:latin typeface="Inter-Regular"/>
              <a:ea typeface="Inter-Regular"/>
              <a:cs typeface="Inter-Regular"/>
              <a:sym typeface="Inter-Regula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COMMERCIAL AWARENESS</a:t>
            </a:r>
            <a:endParaRPr b="1"/>
          </a:p>
        </p:txBody>
      </p:sp>
      <p:sp>
        <p:nvSpPr>
          <p:cNvPr id="121" name="Google Shape;121;p17"/>
          <p:cNvSpPr txBox="1"/>
          <p:nvPr>
            <p:ph idx="1" type="body"/>
          </p:nvPr>
        </p:nvSpPr>
        <p:spPr>
          <a:xfrm>
            <a:off x="415650" y="3129603"/>
            <a:ext cx="11360700" cy="50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GB"/>
              <a:t>How do agencies make money?</a:t>
            </a:r>
            <a:endParaRPr i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0"/>
            <a:ext cx="12310531" cy="6924674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5"/>
          <p:cNvSpPr txBox="1"/>
          <p:nvPr/>
        </p:nvSpPr>
        <p:spPr>
          <a:xfrm>
            <a:off x="867325" y="4904775"/>
            <a:ext cx="10403400" cy="461700"/>
          </a:xfrm>
          <a:prstGeom prst="rect">
            <a:avLst/>
          </a:prstGeom>
          <a:solidFill>
            <a:srgbClr val="F0F3EE">
              <a:alpha val="480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1100"/>
              </a:spcAft>
              <a:buNone/>
            </a:pPr>
            <a:r>
              <a:rPr lang="en-GB" sz="1800">
                <a:solidFill>
                  <a:srgbClr val="181818"/>
                </a:solidFill>
              </a:rPr>
              <a:t>PEOPLE DON'T KNOW WHAT THEY WANT UNTIL YOU SHOW IT TO THEM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6"/>
          <p:cNvSpPr txBox="1"/>
          <p:nvPr/>
        </p:nvSpPr>
        <p:spPr>
          <a:xfrm>
            <a:off x="894300" y="5636525"/>
            <a:ext cx="10403400" cy="738900"/>
          </a:xfrm>
          <a:prstGeom prst="rect">
            <a:avLst/>
          </a:prstGeom>
          <a:solidFill>
            <a:srgbClr val="F0F3EE">
              <a:alpha val="480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202124"/>
                </a:solidFill>
              </a:rPr>
              <a:t>WE STRIVE TO OFFER OUR CUSTOMERS THE LOWEST POSSIBLE PRICES, THE BEST AVAILABLE SELECTION, AND THE UTMOST CONVENIENCE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9" cy="6850247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7"/>
          <p:cNvSpPr txBox="1"/>
          <p:nvPr/>
        </p:nvSpPr>
        <p:spPr>
          <a:xfrm>
            <a:off x="894300" y="438425"/>
            <a:ext cx="10403400" cy="708000"/>
          </a:xfrm>
          <a:prstGeom prst="rect">
            <a:avLst/>
          </a:prstGeom>
          <a:solidFill>
            <a:srgbClr val="F0F3EE">
              <a:alpha val="480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202124"/>
                </a:solidFill>
              </a:rPr>
              <a:t>TO OFFER LOW FARES THAT GENERATE INCREASED PASSENGER TRAFFIC WHILE MAINTAINING A CONTINUOUS FOCUS ON COST CONTAINMENT AND EFFICIENCY OPERATION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6200"/>
            <a:ext cx="12192001" cy="731519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8"/>
          <p:cNvSpPr txBox="1"/>
          <p:nvPr/>
        </p:nvSpPr>
        <p:spPr>
          <a:xfrm>
            <a:off x="342400" y="5345750"/>
            <a:ext cx="11483100" cy="461700"/>
          </a:xfrm>
          <a:prstGeom prst="rect">
            <a:avLst/>
          </a:prstGeom>
          <a:solidFill>
            <a:srgbClr val="F0F3EE">
              <a:alpha val="480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OUR MISSION IS TO MAKE OTHER PEOPLE AS PASSIONATE ABOUT GREAT CRAFT BEER AS WE ARE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4688" y="666750"/>
            <a:ext cx="5762625" cy="552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0"/>
          <p:cNvSpPr txBox="1"/>
          <p:nvPr>
            <p:ph idx="1" type="body"/>
          </p:nvPr>
        </p:nvSpPr>
        <p:spPr>
          <a:xfrm>
            <a:off x="1161731" y="1939389"/>
            <a:ext cx="9978900" cy="362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Exercise</a:t>
            </a:r>
            <a:endParaRPr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en-GB"/>
              <a:t>What is the core ambition of your agency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3875" y="2228625"/>
            <a:ext cx="2601825" cy="251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2"/>
          <p:cNvSpPr txBox="1"/>
          <p:nvPr/>
        </p:nvSpPr>
        <p:spPr>
          <a:xfrm>
            <a:off x="3075550" y="1634200"/>
            <a:ext cx="20979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0">
                <a:latin typeface="Inter"/>
                <a:ea typeface="Inter"/>
                <a:cs typeface="Inter"/>
                <a:sym typeface="Inter"/>
              </a:rPr>
              <a:t>A</a:t>
            </a:r>
            <a:endParaRPr b="1" sz="250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07" name="Google Shape;307;p42"/>
          <p:cNvSpPr txBox="1"/>
          <p:nvPr>
            <p:ph idx="1" type="subTitle"/>
          </p:nvPr>
        </p:nvSpPr>
        <p:spPr>
          <a:xfrm>
            <a:off x="5850875" y="2509025"/>
            <a:ext cx="4845900" cy="250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200"/>
              <a:t>The foundation of which an organisation is built and it’s governing laws to ensure it achieves </a:t>
            </a:r>
            <a:r>
              <a:rPr lang="en-GB" sz="3200"/>
              <a:t>its</a:t>
            </a:r>
            <a:r>
              <a:rPr lang="en-GB" sz="3200"/>
              <a:t> ambition</a:t>
            </a:r>
            <a:endParaRPr sz="3200"/>
          </a:p>
        </p:txBody>
      </p:sp>
      <p:sp>
        <p:nvSpPr>
          <p:cNvPr id="308" name="Google Shape;308;p42"/>
          <p:cNvSpPr txBox="1"/>
          <p:nvPr>
            <p:ph idx="12" type="sldNum"/>
          </p:nvPr>
        </p:nvSpPr>
        <p:spPr>
          <a:xfrm>
            <a:off x="8610600" y="6515100"/>
            <a:ext cx="2743200" cy="206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9" name="Google Shape;309;p42"/>
          <p:cNvSpPr txBox="1"/>
          <p:nvPr/>
        </p:nvSpPr>
        <p:spPr>
          <a:xfrm>
            <a:off x="3106775" y="4932350"/>
            <a:ext cx="258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ARCHITECTURE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3"/>
          <p:cNvPicPr preferRelativeResize="0"/>
          <p:nvPr/>
        </p:nvPicPr>
        <p:blipFill rotWithShape="1">
          <a:blip r:embed="rId3">
            <a:alphaModFix/>
          </a:blip>
          <a:srcRect b="7573" l="0" r="0" t="7709"/>
          <a:stretch/>
        </p:blipFill>
        <p:spPr>
          <a:xfrm>
            <a:off x="2567400" y="1690175"/>
            <a:ext cx="7312877" cy="3485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3"/>
          <p:cNvSpPr/>
          <p:nvPr/>
        </p:nvSpPr>
        <p:spPr>
          <a:xfrm rot="5400000">
            <a:off x="4728913" y="-345475"/>
            <a:ext cx="2338800" cy="2414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Innovation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3"/>
          <p:cNvSpPr txBox="1"/>
          <p:nvPr/>
        </p:nvSpPr>
        <p:spPr>
          <a:xfrm>
            <a:off x="5080825" y="916050"/>
            <a:ext cx="1705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rPr>
              <a:t>Innovation</a:t>
            </a:r>
            <a:endParaRPr b="1" sz="2200">
              <a:solidFill>
                <a:srgbClr val="EFEFE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8" name="Google Shape;318;p43"/>
          <p:cNvSpPr/>
          <p:nvPr/>
        </p:nvSpPr>
        <p:spPr>
          <a:xfrm rot="5400000">
            <a:off x="4925425" y="4677900"/>
            <a:ext cx="1945800" cy="2414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Innovation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3"/>
          <p:cNvSpPr txBox="1"/>
          <p:nvPr/>
        </p:nvSpPr>
        <p:spPr>
          <a:xfrm>
            <a:off x="4952425" y="5502300"/>
            <a:ext cx="1891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rPr>
              <a:t>Value</a:t>
            </a:r>
            <a:endParaRPr b="1" sz="2200">
              <a:solidFill>
                <a:srgbClr val="EFEFE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rPr>
              <a:t>Creation</a:t>
            </a:r>
            <a:endParaRPr b="1" sz="2200">
              <a:solidFill>
                <a:srgbClr val="EFEFE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0" name="Google Shape;320;p43"/>
          <p:cNvSpPr txBox="1"/>
          <p:nvPr>
            <p:ph idx="4294967295" type="title"/>
          </p:nvPr>
        </p:nvSpPr>
        <p:spPr>
          <a:xfrm rot="-5400000">
            <a:off x="-2098300" y="2966100"/>
            <a:ext cx="63375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0"/>
              <a:t>ARCHITECTURE</a:t>
            </a:r>
            <a:endParaRPr b="1" sz="6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4"/>
          <p:cNvSpPr txBox="1"/>
          <p:nvPr>
            <p:ph idx="1" type="body"/>
          </p:nvPr>
        </p:nvSpPr>
        <p:spPr>
          <a:xfrm>
            <a:off x="1161731" y="1939389"/>
            <a:ext cx="9978900" cy="362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Exercise</a:t>
            </a:r>
            <a:endParaRPr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en-GB"/>
              <a:t>What are the key functions within an agency?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/>
          <p:nvPr>
            <p:ph type="title"/>
          </p:nvPr>
        </p:nvSpPr>
        <p:spPr>
          <a:xfrm>
            <a:off x="415600" y="27269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HELLO</a:t>
            </a:r>
            <a:endParaRPr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5"/>
          <p:cNvSpPr/>
          <p:nvPr/>
        </p:nvSpPr>
        <p:spPr>
          <a:xfrm>
            <a:off x="1693050" y="3956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Agency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Strategy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333" name="Google Shape;333;p45"/>
          <p:cNvSpPr/>
          <p:nvPr/>
        </p:nvSpPr>
        <p:spPr>
          <a:xfrm>
            <a:off x="2763827" y="3956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Business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Partner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334" name="Google Shape;334;p45"/>
          <p:cNvSpPr/>
          <p:nvPr/>
        </p:nvSpPr>
        <p:spPr>
          <a:xfrm>
            <a:off x="3834604" y="3956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Project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Delivery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335" name="Google Shape;335;p45"/>
          <p:cNvSpPr/>
          <p:nvPr/>
        </p:nvSpPr>
        <p:spPr>
          <a:xfrm>
            <a:off x="4905381" y="3956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Insight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336" name="Google Shape;336;p45"/>
          <p:cNvSpPr/>
          <p:nvPr/>
        </p:nvSpPr>
        <p:spPr>
          <a:xfrm>
            <a:off x="9684300" y="395675"/>
            <a:ext cx="10836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Commercial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Management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337" name="Google Shape;337;p45"/>
          <p:cNvSpPr/>
          <p:nvPr/>
        </p:nvSpPr>
        <p:spPr>
          <a:xfrm>
            <a:off x="10890275" y="395675"/>
            <a:ext cx="10836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Talent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Management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338" name="Google Shape;338;p45"/>
          <p:cNvSpPr/>
          <p:nvPr/>
        </p:nvSpPr>
        <p:spPr>
          <a:xfrm>
            <a:off x="5976150" y="395675"/>
            <a:ext cx="11865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Product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Development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339" name="Google Shape;339;p45"/>
          <p:cNvSpPr/>
          <p:nvPr/>
        </p:nvSpPr>
        <p:spPr>
          <a:xfrm>
            <a:off x="8594713" y="3956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Marketing &amp; PR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340" name="Google Shape;340;p45"/>
          <p:cNvSpPr/>
          <p:nvPr/>
        </p:nvSpPr>
        <p:spPr>
          <a:xfrm>
            <a:off x="7266225" y="395675"/>
            <a:ext cx="11865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Business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Development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341" name="Google Shape;341;p45"/>
          <p:cNvSpPr txBox="1"/>
          <p:nvPr>
            <p:ph idx="2" type="body"/>
          </p:nvPr>
        </p:nvSpPr>
        <p:spPr>
          <a:xfrm rot="-5400000">
            <a:off x="-2062675" y="2914750"/>
            <a:ext cx="6169500" cy="100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FUNCTIONS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6"/>
          <p:cNvSpPr/>
          <p:nvPr/>
        </p:nvSpPr>
        <p:spPr>
          <a:xfrm>
            <a:off x="1693050" y="3956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Agency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Strategy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348" name="Google Shape;348;p46"/>
          <p:cNvSpPr txBox="1"/>
          <p:nvPr/>
        </p:nvSpPr>
        <p:spPr>
          <a:xfrm>
            <a:off x="6628700" y="2116450"/>
            <a:ext cx="27888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000"/>
              <a:buFont typeface="Inter-Regular"/>
              <a:buChar char="●"/>
            </a:pPr>
            <a:r>
              <a:rPr lang="en-GB" sz="4000">
                <a:solidFill>
                  <a:srgbClr val="888888"/>
                </a:solidFill>
                <a:latin typeface="Inter-Regular"/>
                <a:ea typeface="Inter-Regular"/>
                <a:cs typeface="Inter-Regular"/>
                <a:sym typeface="Inter-Regular"/>
              </a:rPr>
              <a:t>WHAT</a:t>
            </a:r>
            <a:endParaRPr sz="4000">
              <a:solidFill>
                <a:srgbClr val="888888"/>
              </a:solidFill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WHEN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HOW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WHO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pic>
        <p:nvPicPr>
          <p:cNvPr id="349" name="Google Shape;34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4225" y="1540625"/>
            <a:ext cx="3917500" cy="3434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7"/>
          <p:cNvSpPr/>
          <p:nvPr/>
        </p:nvSpPr>
        <p:spPr>
          <a:xfrm>
            <a:off x="2763827" y="3956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Business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Partner</a:t>
            </a:r>
            <a:endParaRPr b="1" sz="1100">
              <a:solidFill>
                <a:srgbClr val="FFFFFF"/>
              </a:solidFill>
            </a:endParaRPr>
          </a:p>
        </p:txBody>
      </p:sp>
      <p:pic>
        <p:nvPicPr>
          <p:cNvPr id="356" name="Google Shape;35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2200" y="1836200"/>
            <a:ext cx="3755174" cy="3755174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7"/>
          <p:cNvSpPr txBox="1"/>
          <p:nvPr/>
        </p:nvSpPr>
        <p:spPr>
          <a:xfrm>
            <a:off x="6424900" y="2333850"/>
            <a:ext cx="57672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PROACTIVE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AVAILABLE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SOLUTION ORIENTATED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8"/>
          <p:cNvSpPr/>
          <p:nvPr/>
        </p:nvSpPr>
        <p:spPr>
          <a:xfrm>
            <a:off x="3834604" y="3956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Project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Delivery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364" name="Google Shape;364;p48">
            <a:hlinkClick r:id="rId3"/>
          </p:cNvPr>
          <p:cNvSpPr txBox="1"/>
          <p:nvPr/>
        </p:nvSpPr>
        <p:spPr>
          <a:xfrm>
            <a:off x="158850" y="2421825"/>
            <a:ext cx="11941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latin typeface="Inter"/>
                <a:ea typeface="Inter"/>
                <a:cs typeface="Inter"/>
                <a:sym typeface="Inter"/>
              </a:rPr>
              <a:t>CLIENT MANAGEMENT</a:t>
            </a:r>
            <a:endParaRPr b="1" sz="500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9"/>
          <p:cNvSpPr/>
          <p:nvPr/>
        </p:nvSpPr>
        <p:spPr>
          <a:xfrm>
            <a:off x="3834604" y="3956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Project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Delivery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371" name="Google Shape;371;p49"/>
          <p:cNvSpPr/>
          <p:nvPr/>
        </p:nvSpPr>
        <p:spPr>
          <a:xfrm>
            <a:off x="2862050" y="2602700"/>
            <a:ext cx="2625300" cy="23556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49"/>
          <p:cNvSpPr txBox="1"/>
          <p:nvPr/>
        </p:nvSpPr>
        <p:spPr>
          <a:xfrm>
            <a:off x="6424900" y="2714850"/>
            <a:ext cx="57672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ON TIME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ON BUDGET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ON QUALITY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0"/>
          <p:cNvSpPr txBox="1"/>
          <p:nvPr/>
        </p:nvSpPr>
        <p:spPr>
          <a:xfrm>
            <a:off x="6424900" y="2714850"/>
            <a:ext cx="57672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INTELLIGENT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SURPRISING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HELPFUL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sp>
        <p:nvSpPr>
          <p:cNvPr id="379" name="Google Shape;379;p50"/>
          <p:cNvSpPr/>
          <p:nvPr/>
        </p:nvSpPr>
        <p:spPr>
          <a:xfrm>
            <a:off x="4905381" y="3956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Insight</a:t>
            </a:r>
            <a:endParaRPr b="1" sz="1100">
              <a:solidFill>
                <a:srgbClr val="FFFFFF"/>
              </a:solidFill>
            </a:endParaRPr>
          </a:p>
        </p:txBody>
      </p:sp>
      <p:pic>
        <p:nvPicPr>
          <p:cNvPr id="380" name="Google Shape;38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9500" y="2213500"/>
            <a:ext cx="2670450" cy="267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1"/>
          <p:cNvSpPr txBox="1"/>
          <p:nvPr/>
        </p:nvSpPr>
        <p:spPr>
          <a:xfrm>
            <a:off x="6424900" y="2714850"/>
            <a:ext cx="57672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BETTER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FASTER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CHEAPER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sp>
        <p:nvSpPr>
          <p:cNvPr id="387" name="Google Shape;387;p51"/>
          <p:cNvSpPr/>
          <p:nvPr/>
        </p:nvSpPr>
        <p:spPr>
          <a:xfrm>
            <a:off x="5976150" y="395675"/>
            <a:ext cx="11865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Product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Development</a:t>
            </a:r>
            <a:endParaRPr b="1" sz="1100">
              <a:solidFill>
                <a:srgbClr val="FFFFFF"/>
              </a:solidFill>
            </a:endParaRPr>
          </a:p>
        </p:txBody>
      </p:sp>
      <p:pic>
        <p:nvPicPr>
          <p:cNvPr id="388" name="Google Shape;38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0025" y="2386400"/>
            <a:ext cx="2459650" cy="245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2"/>
          <p:cNvSpPr txBox="1"/>
          <p:nvPr/>
        </p:nvSpPr>
        <p:spPr>
          <a:xfrm>
            <a:off x="6424900" y="2181450"/>
            <a:ext cx="57672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REDUCE RISK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IMPROVE DIVERSITY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INCREASE INSIGHT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CREATE SCALE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sp>
        <p:nvSpPr>
          <p:cNvPr id="395" name="Google Shape;395;p52"/>
          <p:cNvSpPr/>
          <p:nvPr/>
        </p:nvSpPr>
        <p:spPr>
          <a:xfrm>
            <a:off x="7266225" y="395675"/>
            <a:ext cx="11865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Business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Development</a:t>
            </a:r>
            <a:endParaRPr b="1" sz="1100">
              <a:solidFill>
                <a:srgbClr val="FFFFFF"/>
              </a:solidFill>
            </a:endParaRPr>
          </a:p>
        </p:txBody>
      </p:sp>
      <p:pic>
        <p:nvPicPr>
          <p:cNvPr id="396" name="Google Shape;39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1700" y="1974950"/>
            <a:ext cx="3109200" cy="310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3"/>
          <p:cNvSpPr txBox="1"/>
          <p:nvPr/>
        </p:nvSpPr>
        <p:spPr>
          <a:xfrm>
            <a:off x="5998100" y="2181450"/>
            <a:ext cx="6194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ATTRACT TALENT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ATTRACT CLIENTS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CELEBRATE SUCCESS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sp>
        <p:nvSpPr>
          <p:cNvPr id="403" name="Google Shape;403;p53"/>
          <p:cNvSpPr/>
          <p:nvPr/>
        </p:nvSpPr>
        <p:spPr>
          <a:xfrm>
            <a:off x="8594713" y="3956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Marketing &amp; PR</a:t>
            </a:r>
            <a:endParaRPr b="1" sz="1100">
              <a:solidFill>
                <a:srgbClr val="FFFFFF"/>
              </a:solidFill>
            </a:endParaRPr>
          </a:p>
        </p:txBody>
      </p:sp>
      <p:pic>
        <p:nvPicPr>
          <p:cNvPr id="404" name="Google Shape;40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4200" y="1638000"/>
            <a:ext cx="2400000" cy="339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4"/>
          <p:cNvSpPr txBox="1"/>
          <p:nvPr/>
        </p:nvSpPr>
        <p:spPr>
          <a:xfrm>
            <a:off x="6353900" y="1952850"/>
            <a:ext cx="58383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PRICING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WOW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NEGOTIATIONS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REPORTING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sp>
        <p:nvSpPr>
          <p:cNvPr id="411" name="Google Shape;411;p54"/>
          <p:cNvSpPr/>
          <p:nvPr/>
        </p:nvSpPr>
        <p:spPr>
          <a:xfrm>
            <a:off x="9684300" y="395675"/>
            <a:ext cx="10836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Commercial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Management</a:t>
            </a:r>
            <a:endParaRPr b="1" sz="1100">
              <a:solidFill>
                <a:srgbClr val="FFFFFF"/>
              </a:solidFill>
            </a:endParaRPr>
          </a:p>
        </p:txBody>
      </p:sp>
      <p:pic>
        <p:nvPicPr>
          <p:cNvPr id="412" name="Google Shape;41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5875" y="1538725"/>
            <a:ext cx="2819400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/>
          <p:nvPr>
            <p:ph idx="1" type="body"/>
          </p:nvPr>
        </p:nvSpPr>
        <p:spPr>
          <a:xfrm>
            <a:off x="1161731" y="1939389"/>
            <a:ext cx="9978900" cy="362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Exercise</a:t>
            </a:r>
            <a:endParaRPr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en-GB"/>
              <a:t>Where does profit come from?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5"/>
          <p:cNvSpPr txBox="1"/>
          <p:nvPr/>
        </p:nvSpPr>
        <p:spPr>
          <a:xfrm>
            <a:off x="6353900" y="1952850"/>
            <a:ext cx="58383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RECRUITMENT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INTEGRATION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DEVELOPMENT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EXPERIENCE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sp>
        <p:nvSpPr>
          <p:cNvPr id="419" name="Google Shape;419;p55"/>
          <p:cNvSpPr/>
          <p:nvPr/>
        </p:nvSpPr>
        <p:spPr>
          <a:xfrm>
            <a:off x="10890275" y="395675"/>
            <a:ext cx="10836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Talent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Management</a:t>
            </a:r>
            <a:endParaRPr b="1" sz="1100">
              <a:solidFill>
                <a:srgbClr val="FFFFFF"/>
              </a:solidFill>
            </a:endParaRPr>
          </a:p>
        </p:txBody>
      </p:sp>
      <p:pic>
        <p:nvPicPr>
          <p:cNvPr id="420" name="Google Shape;42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7225" y="1607850"/>
            <a:ext cx="2841074" cy="3082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6"/>
          <p:cNvSpPr/>
          <p:nvPr/>
        </p:nvSpPr>
        <p:spPr>
          <a:xfrm>
            <a:off x="1616822" y="11637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427" name="Google Shape;427;p56"/>
          <p:cNvSpPr/>
          <p:nvPr/>
        </p:nvSpPr>
        <p:spPr>
          <a:xfrm>
            <a:off x="1616850" y="6242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Agency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Strategy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428" name="Google Shape;428;p56"/>
          <p:cNvSpPr/>
          <p:nvPr/>
        </p:nvSpPr>
        <p:spPr>
          <a:xfrm>
            <a:off x="2687627" y="6242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Business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Partner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429" name="Google Shape;429;p56"/>
          <p:cNvSpPr/>
          <p:nvPr/>
        </p:nvSpPr>
        <p:spPr>
          <a:xfrm>
            <a:off x="3758404" y="6242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Project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Delivery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430" name="Google Shape;430;p56"/>
          <p:cNvSpPr/>
          <p:nvPr/>
        </p:nvSpPr>
        <p:spPr>
          <a:xfrm>
            <a:off x="4829181" y="6242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Insight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431" name="Google Shape;431;p56"/>
          <p:cNvSpPr/>
          <p:nvPr/>
        </p:nvSpPr>
        <p:spPr>
          <a:xfrm>
            <a:off x="9608100" y="624275"/>
            <a:ext cx="10836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Commercial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Management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432" name="Google Shape;432;p56"/>
          <p:cNvSpPr/>
          <p:nvPr/>
        </p:nvSpPr>
        <p:spPr>
          <a:xfrm>
            <a:off x="10814075" y="624275"/>
            <a:ext cx="10836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Talent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Management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433" name="Google Shape;433;p56"/>
          <p:cNvSpPr/>
          <p:nvPr/>
        </p:nvSpPr>
        <p:spPr>
          <a:xfrm>
            <a:off x="5899950" y="624275"/>
            <a:ext cx="11865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Product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Development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434" name="Google Shape;434;p56"/>
          <p:cNvSpPr/>
          <p:nvPr/>
        </p:nvSpPr>
        <p:spPr>
          <a:xfrm>
            <a:off x="8518513" y="6242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Marketing &amp; PR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435" name="Google Shape;435;p56"/>
          <p:cNvSpPr/>
          <p:nvPr/>
        </p:nvSpPr>
        <p:spPr>
          <a:xfrm>
            <a:off x="7190025" y="624275"/>
            <a:ext cx="11865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Business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Development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436" name="Google Shape;436;p56"/>
          <p:cNvSpPr txBox="1"/>
          <p:nvPr/>
        </p:nvSpPr>
        <p:spPr>
          <a:xfrm>
            <a:off x="1616825" y="10875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MANAGEMENT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437" name="Google Shape;437;p56"/>
          <p:cNvSpPr/>
          <p:nvPr/>
        </p:nvSpPr>
        <p:spPr>
          <a:xfrm>
            <a:off x="1616822" y="16971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438" name="Google Shape;438;p56"/>
          <p:cNvSpPr txBox="1"/>
          <p:nvPr/>
        </p:nvSpPr>
        <p:spPr>
          <a:xfrm>
            <a:off x="1616825" y="1620925"/>
            <a:ext cx="2685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ACCOUNT MANAGEMENT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439" name="Google Shape;439;p56"/>
          <p:cNvSpPr/>
          <p:nvPr/>
        </p:nvSpPr>
        <p:spPr>
          <a:xfrm>
            <a:off x="1616822" y="22305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440" name="Google Shape;440;p56"/>
          <p:cNvSpPr txBox="1"/>
          <p:nvPr/>
        </p:nvSpPr>
        <p:spPr>
          <a:xfrm>
            <a:off x="1616825" y="2154325"/>
            <a:ext cx="3212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PROJECT MANAGEMENT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441" name="Google Shape;441;p56"/>
          <p:cNvSpPr/>
          <p:nvPr/>
        </p:nvSpPr>
        <p:spPr>
          <a:xfrm>
            <a:off x="1616822" y="27639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442" name="Google Shape;442;p56"/>
          <p:cNvSpPr txBox="1"/>
          <p:nvPr/>
        </p:nvSpPr>
        <p:spPr>
          <a:xfrm>
            <a:off x="1616825" y="26877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STRATEGY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443" name="Google Shape;443;p56"/>
          <p:cNvSpPr/>
          <p:nvPr/>
        </p:nvSpPr>
        <p:spPr>
          <a:xfrm>
            <a:off x="1616822" y="32973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444" name="Google Shape;444;p56"/>
          <p:cNvSpPr txBox="1"/>
          <p:nvPr/>
        </p:nvSpPr>
        <p:spPr>
          <a:xfrm>
            <a:off x="1616825" y="3221125"/>
            <a:ext cx="3029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CREATIVE &amp; DESIGN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445" name="Google Shape;445;p56"/>
          <p:cNvSpPr/>
          <p:nvPr/>
        </p:nvSpPr>
        <p:spPr>
          <a:xfrm>
            <a:off x="1616822" y="38307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446" name="Google Shape;446;p56"/>
          <p:cNvSpPr txBox="1"/>
          <p:nvPr/>
        </p:nvSpPr>
        <p:spPr>
          <a:xfrm>
            <a:off x="1616825" y="37545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ENGINEERING/TECH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447" name="Google Shape;447;p56"/>
          <p:cNvSpPr/>
          <p:nvPr/>
        </p:nvSpPr>
        <p:spPr>
          <a:xfrm>
            <a:off x="1616822" y="43641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448" name="Google Shape;448;p56"/>
          <p:cNvSpPr txBox="1"/>
          <p:nvPr/>
        </p:nvSpPr>
        <p:spPr>
          <a:xfrm>
            <a:off x="1616825" y="42879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TALENT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449" name="Google Shape;449;p56"/>
          <p:cNvSpPr/>
          <p:nvPr/>
        </p:nvSpPr>
        <p:spPr>
          <a:xfrm>
            <a:off x="1616822" y="48975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450" name="Google Shape;450;p56"/>
          <p:cNvSpPr txBox="1"/>
          <p:nvPr/>
        </p:nvSpPr>
        <p:spPr>
          <a:xfrm>
            <a:off x="1616825" y="48213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OPERATIONS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451" name="Google Shape;451;p56"/>
          <p:cNvSpPr/>
          <p:nvPr/>
        </p:nvSpPr>
        <p:spPr>
          <a:xfrm>
            <a:off x="1616822" y="54309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452" name="Google Shape;452;p56"/>
          <p:cNvSpPr txBox="1"/>
          <p:nvPr/>
        </p:nvSpPr>
        <p:spPr>
          <a:xfrm>
            <a:off x="1616825" y="53547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FINANCE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453" name="Google Shape;453;p56"/>
          <p:cNvSpPr txBox="1"/>
          <p:nvPr>
            <p:ph idx="2" type="body"/>
          </p:nvPr>
        </p:nvSpPr>
        <p:spPr>
          <a:xfrm rot="-5400000">
            <a:off x="-2074275" y="2895325"/>
            <a:ext cx="6169500" cy="100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RESOURCES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7"/>
          <p:cNvSpPr/>
          <p:nvPr/>
        </p:nvSpPr>
        <p:spPr>
          <a:xfrm>
            <a:off x="1616822" y="11637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460" name="Google Shape;460;p57"/>
          <p:cNvSpPr/>
          <p:nvPr/>
        </p:nvSpPr>
        <p:spPr>
          <a:xfrm>
            <a:off x="1616850" y="6242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Agency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Strategy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461" name="Google Shape;461;p57"/>
          <p:cNvSpPr/>
          <p:nvPr/>
        </p:nvSpPr>
        <p:spPr>
          <a:xfrm>
            <a:off x="2687627" y="6242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Business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Partner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462" name="Google Shape;462;p57"/>
          <p:cNvSpPr/>
          <p:nvPr/>
        </p:nvSpPr>
        <p:spPr>
          <a:xfrm>
            <a:off x="3758404" y="6242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Project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Delivery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463" name="Google Shape;463;p57"/>
          <p:cNvSpPr/>
          <p:nvPr/>
        </p:nvSpPr>
        <p:spPr>
          <a:xfrm>
            <a:off x="4829181" y="6242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Insight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464" name="Google Shape;464;p57"/>
          <p:cNvSpPr/>
          <p:nvPr/>
        </p:nvSpPr>
        <p:spPr>
          <a:xfrm>
            <a:off x="9608100" y="624275"/>
            <a:ext cx="10836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Commercial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Management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465" name="Google Shape;465;p57"/>
          <p:cNvSpPr/>
          <p:nvPr/>
        </p:nvSpPr>
        <p:spPr>
          <a:xfrm>
            <a:off x="10814075" y="624275"/>
            <a:ext cx="10836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Talent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Management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466" name="Google Shape;466;p57"/>
          <p:cNvSpPr/>
          <p:nvPr/>
        </p:nvSpPr>
        <p:spPr>
          <a:xfrm>
            <a:off x="5899950" y="624275"/>
            <a:ext cx="11865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Product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Development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467" name="Google Shape;467;p57"/>
          <p:cNvSpPr/>
          <p:nvPr/>
        </p:nvSpPr>
        <p:spPr>
          <a:xfrm>
            <a:off x="8518513" y="6242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Marketing &amp; PR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468" name="Google Shape;468;p57"/>
          <p:cNvSpPr/>
          <p:nvPr/>
        </p:nvSpPr>
        <p:spPr>
          <a:xfrm>
            <a:off x="7190025" y="624275"/>
            <a:ext cx="11865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Business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Development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469" name="Google Shape;469;p57"/>
          <p:cNvSpPr txBox="1"/>
          <p:nvPr/>
        </p:nvSpPr>
        <p:spPr>
          <a:xfrm>
            <a:off x="1616825" y="10875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MANAGEMENT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470" name="Google Shape;470;p57"/>
          <p:cNvSpPr/>
          <p:nvPr/>
        </p:nvSpPr>
        <p:spPr>
          <a:xfrm>
            <a:off x="1616822" y="16971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471" name="Google Shape;471;p57"/>
          <p:cNvSpPr txBox="1"/>
          <p:nvPr/>
        </p:nvSpPr>
        <p:spPr>
          <a:xfrm>
            <a:off x="1616825" y="1620925"/>
            <a:ext cx="2685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ACCOUNT MANAGEMENT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472" name="Google Shape;472;p57"/>
          <p:cNvSpPr/>
          <p:nvPr/>
        </p:nvSpPr>
        <p:spPr>
          <a:xfrm>
            <a:off x="1616822" y="22305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473" name="Google Shape;473;p57"/>
          <p:cNvSpPr txBox="1"/>
          <p:nvPr/>
        </p:nvSpPr>
        <p:spPr>
          <a:xfrm>
            <a:off x="1616825" y="2154325"/>
            <a:ext cx="3212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PROJECT MANAGEMENT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474" name="Google Shape;474;p57"/>
          <p:cNvSpPr/>
          <p:nvPr/>
        </p:nvSpPr>
        <p:spPr>
          <a:xfrm>
            <a:off x="1616822" y="27639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475" name="Google Shape;475;p57"/>
          <p:cNvSpPr txBox="1"/>
          <p:nvPr/>
        </p:nvSpPr>
        <p:spPr>
          <a:xfrm>
            <a:off x="1616825" y="26877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STRATEGY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476" name="Google Shape;476;p57"/>
          <p:cNvSpPr/>
          <p:nvPr/>
        </p:nvSpPr>
        <p:spPr>
          <a:xfrm>
            <a:off x="1616822" y="32973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477" name="Google Shape;477;p57"/>
          <p:cNvSpPr txBox="1"/>
          <p:nvPr/>
        </p:nvSpPr>
        <p:spPr>
          <a:xfrm>
            <a:off x="1616825" y="3221125"/>
            <a:ext cx="3029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CREATIVE &amp; DESIGN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478" name="Google Shape;478;p57"/>
          <p:cNvSpPr/>
          <p:nvPr/>
        </p:nvSpPr>
        <p:spPr>
          <a:xfrm>
            <a:off x="1616822" y="38307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479" name="Google Shape;479;p57"/>
          <p:cNvSpPr txBox="1"/>
          <p:nvPr/>
        </p:nvSpPr>
        <p:spPr>
          <a:xfrm>
            <a:off x="1616825" y="37545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ENGINEERING/TECH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480" name="Google Shape;480;p57"/>
          <p:cNvSpPr/>
          <p:nvPr/>
        </p:nvSpPr>
        <p:spPr>
          <a:xfrm>
            <a:off x="1616822" y="43641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481" name="Google Shape;481;p57"/>
          <p:cNvSpPr txBox="1"/>
          <p:nvPr/>
        </p:nvSpPr>
        <p:spPr>
          <a:xfrm>
            <a:off x="1616825" y="42879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TALENT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482" name="Google Shape;482;p57"/>
          <p:cNvSpPr/>
          <p:nvPr/>
        </p:nvSpPr>
        <p:spPr>
          <a:xfrm>
            <a:off x="1616822" y="48975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483" name="Google Shape;483;p57"/>
          <p:cNvSpPr txBox="1"/>
          <p:nvPr/>
        </p:nvSpPr>
        <p:spPr>
          <a:xfrm>
            <a:off x="1616825" y="48213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OPERATIONS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484" name="Google Shape;484;p57"/>
          <p:cNvSpPr/>
          <p:nvPr/>
        </p:nvSpPr>
        <p:spPr>
          <a:xfrm>
            <a:off x="1616822" y="54309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485" name="Google Shape;485;p57"/>
          <p:cNvSpPr txBox="1"/>
          <p:nvPr/>
        </p:nvSpPr>
        <p:spPr>
          <a:xfrm>
            <a:off x="1616825" y="53547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FINANCE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486" name="Google Shape;486;p57"/>
          <p:cNvSpPr txBox="1"/>
          <p:nvPr>
            <p:ph idx="2" type="body"/>
          </p:nvPr>
        </p:nvSpPr>
        <p:spPr>
          <a:xfrm rot="-5400000">
            <a:off x="-2074275" y="2895325"/>
            <a:ext cx="6169500" cy="100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RESOURCES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7" name="Google Shape;487;p57"/>
          <p:cNvSpPr/>
          <p:nvPr/>
        </p:nvSpPr>
        <p:spPr>
          <a:xfrm>
            <a:off x="1875950" y="1291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57"/>
          <p:cNvSpPr/>
          <p:nvPr/>
        </p:nvSpPr>
        <p:spPr>
          <a:xfrm>
            <a:off x="2919875" y="12810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57"/>
          <p:cNvSpPr/>
          <p:nvPr/>
        </p:nvSpPr>
        <p:spPr>
          <a:xfrm>
            <a:off x="5129675" y="12810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57"/>
          <p:cNvSpPr/>
          <p:nvPr/>
        </p:nvSpPr>
        <p:spPr>
          <a:xfrm>
            <a:off x="6272675" y="12810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57"/>
          <p:cNvSpPr/>
          <p:nvPr/>
        </p:nvSpPr>
        <p:spPr>
          <a:xfrm>
            <a:off x="7743350" y="1263338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57"/>
          <p:cNvSpPr/>
          <p:nvPr/>
        </p:nvSpPr>
        <p:spPr>
          <a:xfrm>
            <a:off x="8787275" y="12810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57"/>
          <p:cNvSpPr/>
          <p:nvPr/>
        </p:nvSpPr>
        <p:spPr>
          <a:xfrm>
            <a:off x="9930275" y="12810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57"/>
          <p:cNvSpPr/>
          <p:nvPr/>
        </p:nvSpPr>
        <p:spPr>
          <a:xfrm>
            <a:off x="11225675" y="12810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57"/>
          <p:cNvSpPr/>
          <p:nvPr/>
        </p:nvSpPr>
        <p:spPr>
          <a:xfrm>
            <a:off x="1875950" y="18246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57"/>
          <p:cNvSpPr/>
          <p:nvPr/>
        </p:nvSpPr>
        <p:spPr>
          <a:xfrm>
            <a:off x="2942750" y="18246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57"/>
          <p:cNvSpPr/>
          <p:nvPr/>
        </p:nvSpPr>
        <p:spPr>
          <a:xfrm>
            <a:off x="4085750" y="18246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57"/>
          <p:cNvSpPr/>
          <p:nvPr/>
        </p:nvSpPr>
        <p:spPr>
          <a:xfrm>
            <a:off x="5152550" y="18246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57"/>
          <p:cNvSpPr/>
          <p:nvPr/>
        </p:nvSpPr>
        <p:spPr>
          <a:xfrm>
            <a:off x="7743350" y="178510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57"/>
          <p:cNvSpPr/>
          <p:nvPr/>
        </p:nvSpPr>
        <p:spPr>
          <a:xfrm>
            <a:off x="8810150" y="18246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57"/>
          <p:cNvSpPr/>
          <p:nvPr/>
        </p:nvSpPr>
        <p:spPr>
          <a:xfrm>
            <a:off x="9953150" y="18246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57"/>
          <p:cNvSpPr/>
          <p:nvPr/>
        </p:nvSpPr>
        <p:spPr>
          <a:xfrm>
            <a:off x="11248550" y="18246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57"/>
          <p:cNvSpPr/>
          <p:nvPr/>
        </p:nvSpPr>
        <p:spPr>
          <a:xfrm>
            <a:off x="1875950" y="23580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57"/>
          <p:cNvSpPr/>
          <p:nvPr/>
        </p:nvSpPr>
        <p:spPr>
          <a:xfrm>
            <a:off x="2942750" y="23580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57"/>
          <p:cNvSpPr/>
          <p:nvPr/>
        </p:nvSpPr>
        <p:spPr>
          <a:xfrm>
            <a:off x="4085750" y="23580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57"/>
          <p:cNvSpPr/>
          <p:nvPr/>
        </p:nvSpPr>
        <p:spPr>
          <a:xfrm>
            <a:off x="9953150" y="23580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57"/>
          <p:cNvSpPr/>
          <p:nvPr/>
        </p:nvSpPr>
        <p:spPr>
          <a:xfrm>
            <a:off x="11248550" y="23580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57"/>
          <p:cNvSpPr/>
          <p:nvPr/>
        </p:nvSpPr>
        <p:spPr>
          <a:xfrm>
            <a:off x="8810150" y="28914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57"/>
          <p:cNvSpPr/>
          <p:nvPr/>
        </p:nvSpPr>
        <p:spPr>
          <a:xfrm>
            <a:off x="7743350" y="28914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57"/>
          <p:cNvSpPr/>
          <p:nvPr/>
        </p:nvSpPr>
        <p:spPr>
          <a:xfrm>
            <a:off x="5152550" y="28914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57"/>
          <p:cNvSpPr/>
          <p:nvPr/>
        </p:nvSpPr>
        <p:spPr>
          <a:xfrm>
            <a:off x="2942750" y="28914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57"/>
          <p:cNvSpPr/>
          <p:nvPr/>
        </p:nvSpPr>
        <p:spPr>
          <a:xfrm>
            <a:off x="1875950" y="28914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57"/>
          <p:cNvSpPr/>
          <p:nvPr/>
        </p:nvSpPr>
        <p:spPr>
          <a:xfrm>
            <a:off x="1875950" y="34248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57"/>
          <p:cNvSpPr/>
          <p:nvPr/>
        </p:nvSpPr>
        <p:spPr>
          <a:xfrm>
            <a:off x="5152550" y="34248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57"/>
          <p:cNvSpPr/>
          <p:nvPr/>
        </p:nvSpPr>
        <p:spPr>
          <a:xfrm>
            <a:off x="6371750" y="34248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57"/>
          <p:cNvSpPr/>
          <p:nvPr/>
        </p:nvSpPr>
        <p:spPr>
          <a:xfrm>
            <a:off x="7743350" y="34248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57"/>
          <p:cNvSpPr/>
          <p:nvPr/>
        </p:nvSpPr>
        <p:spPr>
          <a:xfrm>
            <a:off x="8810150" y="34248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57"/>
          <p:cNvSpPr/>
          <p:nvPr/>
        </p:nvSpPr>
        <p:spPr>
          <a:xfrm>
            <a:off x="11248550" y="34248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57"/>
          <p:cNvSpPr/>
          <p:nvPr/>
        </p:nvSpPr>
        <p:spPr>
          <a:xfrm>
            <a:off x="7743350" y="228917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57"/>
          <p:cNvSpPr/>
          <p:nvPr/>
        </p:nvSpPr>
        <p:spPr>
          <a:xfrm>
            <a:off x="1873500" y="3958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57"/>
          <p:cNvSpPr/>
          <p:nvPr/>
        </p:nvSpPr>
        <p:spPr>
          <a:xfrm>
            <a:off x="2940300" y="3958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57"/>
          <p:cNvSpPr/>
          <p:nvPr/>
        </p:nvSpPr>
        <p:spPr>
          <a:xfrm>
            <a:off x="5150100" y="3958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57"/>
          <p:cNvSpPr/>
          <p:nvPr/>
        </p:nvSpPr>
        <p:spPr>
          <a:xfrm>
            <a:off x="6369300" y="3958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57"/>
          <p:cNvSpPr/>
          <p:nvPr/>
        </p:nvSpPr>
        <p:spPr>
          <a:xfrm>
            <a:off x="7740900" y="3958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57"/>
          <p:cNvSpPr/>
          <p:nvPr/>
        </p:nvSpPr>
        <p:spPr>
          <a:xfrm>
            <a:off x="8807700" y="3958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57"/>
          <p:cNvSpPr/>
          <p:nvPr/>
        </p:nvSpPr>
        <p:spPr>
          <a:xfrm>
            <a:off x="11246100" y="3958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57"/>
          <p:cNvSpPr/>
          <p:nvPr/>
        </p:nvSpPr>
        <p:spPr>
          <a:xfrm>
            <a:off x="11248550" y="445720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57"/>
          <p:cNvSpPr/>
          <p:nvPr/>
        </p:nvSpPr>
        <p:spPr>
          <a:xfrm>
            <a:off x="1875950" y="449897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57"/>
          <p:cNvSpPr/>
          <p:nvPr/>
        </p:nvSpPr>
        <p:spPr>
          <a:xfrm>
            <a:off x="9953150" y="44814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57"/>
          <p:cNvSpPr/>
          <p:nvPr/>
        </p:nvSpPr>
        <p:spPr>
          <a:xfrm>
            <a:off x="11248550" y="495617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57"/>
          <p:cNvSpPr/>
          <p:nvPr/>
        </p:nvSpPr>
        <p:spPr>
          <a:xfrm>
            <a:off x="4085750" y="449897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57"/>
          <p:cNvSpPr/>
          <p:nvPr/>
        </p:nvSpPr>
        <p:spPr>
          <a:xfrm>
            <a:off x="4085750" y="50499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57"/>
          <p:cNvSpPr/>
          <p:nvPr/>
        </p:nvSpPr>
        <p:spPr>
          <a:xfrm>
            <a:off x="1873500" y="50499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57"/>
          <p:cNvSpPr/>
          <p:nvPr/>
        </p:nvSpPr>
        <p:spPr>
          <a:xfrm>
            <a:off x="1873500" y="560087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57"/>
          <p:cNvSpPr/>
          <p:nvPr/>
        </p:nvSpPr>
        <p:spPr>
          <a:xfrm>
            <a:off x="9953150" y="55071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57"/>
          <p:cNvSpPr/>
          <p:nvPr/>
        </p:nvSpPr>
        <p:spPr>
          <a:xfrm>
            <a:off x="11248550" y="55071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8"/>
          <p:cNvSpPr/>
          <p:nvPr/>
        </p:nvSpPr>
        <p:spPr>
          <a:xfrm>
            <a:off x="1616822" y="11637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543" name="Google Shape;543;p58"/>
          <p:cNvSpPr/>
          <p:nvPr/>
        </p:nvSpPr>
        <p:spPr>
          <a:xfrm>
            <a:off x="1616850" y="6242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Agency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Strategy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544" name="Google Shape;544;p58"/>
          <p:cNvSpPr/>
          <p:nvPr/>
        </p:nvSpPr>
        <p:spPr>
          <a:xfrm>
            <a:off x="2687627" y="6242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Business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Partner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545" name="Google Shape;545;p58"/>
          <p:cNvSpPr/>
          <p:nvPr/>
        </p:nvSpPr>
        <p:spPr>
          <a:xfrm>
            <a:off x="3758404" y="6242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Project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Delivery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546" name="Google Shape;546;p58"/>
          <p:cNvSpPr/>
          <p:nvPr/>
        </p:nvSpPr>
        <p:spPr>
          <a:xfrm>
            <a:off x="4829181" y="6242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Insight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547" name="Google Shape;547;p58"/>
          <p:cNvSpPr/>
          <p:nvPr/>
        </p:nvSpPr>
        <p:spPr>
          <a:xfrm>
            <a:off x="9608100" y="624275"/>
            <a:ext cx="10836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Commercial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Management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548" name="Google Shape;548;p58"/>
          <p:cNvSpPr/>
          <p:nvPr/>
        </p:nvSpPr>
        <p:spPr>
          <a:xfrm>
            <a:off x="10814075" y="624275"/>
            <a:ext cx="10836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Talent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Management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549" name="Google Shape;549;p58"/>
          <p:cNvSpPr/>
          <p:nvPr/>
        </p:nvSpPr>
        <p:spPr>
          <a:xfrm>
            <a:off x="5899950" y="624275"/>
            <a:ext cx="11865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Product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Development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550" name="Google Shape;550;p58"/>
          <p:cNvSpPr/>
          <p:nvPr/>
        </p:nvSpPr>
        <p:spPr>
          <a:xfrm>
            <a:off x="8518513" y="6242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Marketing &amp; PR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551" name="Google Shape;551;p58"/>
          <p:cNvSpPr/>
          <p:nvPr/>
        </p:nvSpPr>
        <p:spPr>
          <a:xfrm>
            <a:off x="7190025" y="624275"/>
            <a:ext cx="11865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Business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Development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552" name="Google Shape;552;p58"/>
          <p:cNvSpPr txBox="1"/>
          <p:nvPr/>
        </p:nvSpPr>
        <p:spPr>
          <a:xfrm>
            <a:off x="1616825" y="10875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MANAGEMENT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553" name="Google Shape;553;p58"/>
          <p:cNvSpPr/>
          <p:nvPr/>
        </p:nvSpPr>
        <p:spPr>
          <a:xfrm>
            <a:off x="1616822" y="16971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554" name="Google Shape;554;p58"/>
          <p:cNvSpPr txBox="1"/>
          <p:nvPr/>
        </p:nvSpPr>
        <p:spPr>
          <a:xfrm>
            <a:off x="1616825" y="1620925"/>
            <a:ext cx="2685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ACCOUNT MANAGEMENT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555" name="Google Shape;555;p58"/>
          <p:cNvSpPr/>
          <p:nvPr/>
        </p:nvSpPr>
        <p:spPr>
          <a:xfrm>
            <a:off x="1616822" y="22305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556" name="Google Shape;556;p58"/>
          <p:cNvSpPr txBox="1"/>
          <p:nvPr/>
        </p:nvSpPr>
        <p:spPr>
          <a:xfrm>
            <a:off x="1616825" y="2154325"/>
            <a:ext cx="3212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PROJECT MANAGEMENT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557" name="Google Shape;557;p58"/>
          <p:cNvSpPr/>
          <p:nvPr/>
        </p:nvSpPr>
        <p:spPr>
          <a:xfrm>
            <a:off x="1616822" y="27639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558" name="Google Shape;558;p58"/>
          <p:cNvSpPr txBox="1"/>
          <p:nvPr/>
        </p:nvSpPr>
        <p:spPr>
          <a:xfrm>
            <a:off x="1616825" y="26877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STRATEGY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559" name="Google Shape;559;p58"/>
          <p:cNvSpPr/>
          <p:nvPr/>
        </p:nvSpPr>
        <p:spPr>
          <a:xfrm>
            <a:off x="1616822" y="32973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560" name="Google Shape;560;p58"/>
          <p:cNvSpPr txBox="1"/>
          <p:nvPr/>
        </p:nvSpPr>
        <p:spPr>
          <a:xfrm>
            <a:off x="1616825" y="3221125"/>
            <a:ext cx="3029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CREATIVE &amp; DESIGN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561" name="Google Shape;561;p58"/>
          <p:cNvSpPr/>
          <p:nvPr/>
        </p:nvSpPr>
        <p:spPr>
          <a:xfrm>
            <a:off x="1616822" y="38307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562" name="Google Shape;562;p58"/>
          <p:cNvSpPr txBox="1"/>
          <p:nvPr/>
        </p:nvSpPr>
        <p:spPr>
          <a:xfrm>
            <a:off x="1616825" y="37545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ENGINEERING/TECH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563" name="Google Shape;563;p58"/>
          <p:cNvSpPr/>
          <p:nvPr/>
        </p:nvSpPr>
        <p:spPr>
          <a:xfrm>
            <a:off x="1616822" y="43641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564" name="Google Shape;564;p58"/>
          <p:cNvSpPr txBox="1"/>
          <p:nvPr/>
        </p:nvSpPr>
        <p:spPr>
          <a:xfrm>
            <a:off x="1616825" y="42879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TALENT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565" name="Google Shape;565;p58"/>
          <p:cNvSpPr/>
          <p:nvPr/>
        </p:nvSpPr>
        <p:spPr>
          <a:xfrm>
            <a:off x="1616822" y="48975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566" name="Google Shape;566;p58"/>
          <p:cNvSpPr txBox="1"/>
          <p:nvPr/>
        </p:nvSpPr>
        <p:spPr>
          <a:xfrm>
            <a:off x="1616825" y="48213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OPERATIONS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567" name="Google Shape;567;p58"/>
          <p:cNvSpPr/>
          <p:nvPr/>
        </p:nvSpPr>
        <p:spPr>
          <a:xfrm>
            <a:off x="1616822" y="54309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568" name="Google Shape;568;p58"/>
          <p:cNvSpPr txBox="1"/>
          <p:nvPr/>
        </p:nvSpPr>
        <p:spPr>
          <a:xfrm>
            <a:off x="1616825" y="53547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FINANCE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569" name="Google Shape;569;p58"/>
          <p:cNvSpPr txBox="1"/>
          <p:nvPr>
            <p:ph idx="2" type="body"/>
          </p:nvPr>
        </p:nvSpPr>
        <p:spPr>
          <a:xfrm rot="-5400000">
            <a:off x="-2062675" y="2914750"/>
            <a:ext cx="6169500" cy="100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CLIENT FACING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70" name="Google Shape;570;p58"/>
          <p:cNvSpPr/>
          <p:nvPr/>
        </p:nvSpPr>
        <p:spPr>
          <a:xfrm>
            <a:off x="1875950" y="1291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58"/>
          <p:cNvSpPr/>
          <p:nvPr/>
        </p:nvSpPr>
        <p:spPr>
          <a:xfrm>
            <a:off x="2919875" y="12810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58"/>
          <p:cNvSpPr/>
          <p:nvPr/>
        </p:nvSpPr>
        <p:spPr>
          <a:xfrm>
            <a:off x="5129675" y="12810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58"/>
          <p:cNvSpPr/>
          <p:nvPr/>
        </p:nvSpPr>
        <p:spPr>
          <a:xfrm>
            <a:off x="6272675" y="12810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58"/>
          <p:cNvSpPr/>
          <p:nvPr/>
        </p:nvSpPr>
        <p:spPr>
          <a:xfrm>
            <a:off x="7743350" y="1263338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58"/>
          <p:cNvSpPr/>
          <p:nvPr/>
        </p:nvSpPr>
        <p:spPr>
          <a:xfrm>
            <a:off x="8787275" y="12810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58"/>
          <p:cNvSpPr/>
          <p:nvPr/>
        </p:nvSpPr>
        <p:spPr>
          <a:xfrm>
            <a:off x="9930275" y="12810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58"/>
          <p:cNvSpPr/>
          <p:nvPr/>
        </p:nvSpPr>
        <p:spPr>
          <a:xfrm>
            <a:off x="11225675" y="12810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58"/>
          <p:cNvSpPr/>
          <p:nvPr/>
        </p:nvSpPr>
        <p:spPr>
          <a:xfrm>
            <a:off x="1875950" y="18246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58"/>
          <p:cNvSpPr/>
          <p:nvPr/>
        </p:nvSpPr>
        <p:spPr>
          <a:xfrm>
            <a:off x="2942750" y="18246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58"/>
          <p:cNvSpPr/>
          <p:nvPr/>
        </p:nvSpPr>
        <p:spPr>
          <a:xfrm>
            <a:off x="4085750" y="18246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58"/>
          <p:cNvSpPr/>
          <p:nvPr/>
        </p:nvSpPr>
        <p:spPr>
          <a:xfrm>
            <a:off x="5152550" y="18246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58"/>
          <p:cNvSpPr/>
          <p:nvPr/>
        </p:nvSpPr>
        <p:spPr>
          <a:xfrm>
            <a:off x="7743350" y="178510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58"/>
          <p:cNvSpPr/>
          <p:nvPr/>
        </p:nvSpPr>
        <p:spPr>
          <a:xfrm>
            <a:off x="8810150" y="18246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58"/>
          <p:cNvSpPr/>
          <p:nvPr/>
        </p:nvSpPr>
        <p:spPr>
          <a:xfrm>
            <a:off x="9953150" y="18246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58"/>
          <p:cNvSpPr/>
          <p:nvPr/>
        </p:nvSpPr>
        <p:spPr>
          <a:xfrm>
            <a:off x="11248550" y="18246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58"/>
          <p:cNvSpPr/>
          <p:nvPr/>
        </p:nvSpPr>
        <p:spPr>
          <a:xfrm>
            <a:off x="1875950" y="23580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58"/>
          <p:cNvSpPr/>
          <p:nvPr/>
        </p:nvSpPr>
        <p:spPr>
          <a:xfrm>
            <a:off x="2942750" y="23580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58"/>
          <p:cNvSpPr/>
          <p:nvPr/>
        </p:nvSpPr>
        <p:spPr>
          <a:xfrm>
            <a:off x="4085750" y="23580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58"/>
          <p:cNvSpPr/>
          <p:nvPr/>
        </p:nvSpPr>
        <p:spPr>
          <a:xfrm>
            <a:off x="9953150" y="23580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58"/>
          <p:cNvSpPr/>
          <p:nvPr/>
        </p:nvSpPr>
        <p:spPr>
          <a:xfrm>
            <a:off x="11248550" y="23580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58"/>
          <p:cNvSpPr/>
          <p:nvPr/>
        </p:nvSpPr>
        <p:spPr>
          <a:xfrm>
            <a:off x="8810150" y="28914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58"/>
          <p:cNvSpPr/>
          <p:nvPr/>
        </p:nvSpPr>
        <p:spPr>
          <a:xfrm>
            <a:off x="7743350" y="28914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58"/>
          <p:cNvSpPr/>
          <p:nvPr/>
        </p:nvSpPr>
        <p:spPr>
          <a:xfrm>
            <a:off x="5152550" y="28914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58"/>
          <p:cNvSpPr/>
          <p:nvPr/>
        </p:nvSpPr>
        <p:spPr>
          <a:xfrm>
            <a:off x="2942750" y="28914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58"/>
          <p:cNvSpPr/>
          <p:nvPr/>
        </p:nvSpPr>
        <p:spPr>
          <a:xfrm>
            <a:off x="1875950" y="28914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58"/>
          <p:cNvSpPr/>
          <p:nvPr/>
        </p:nvSpPr>
        <p:spPr>
          <a:xfrm>
            <a:off x="1875950" y="34248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58"/>
          <p:cNvSpPr/>
          <p:nvPr/>
        </p:nvSpPr>
        <p:spPr>
          <a:xfrm>
            <a:off x="5152550" y="34248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58"/>
          <p:cNvSpPr/>
          <p:nvPr/>
        </p:nvSpPr>
        <p:spPr>
          <a:xfrm>
            <a:off x="6371750" y="34248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58"/>
          <p:cNvSpPr/>
          <p:nvPr/>
        </p:nvSpPr>
        <p:spPr>
          <a:xfrm>
            <a:off x="7743350" y="34248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58"/>
          <p:cNvSpPr/>
          <p:nvPr/>
        </p:nvSpPr>
        <p:spPr>
          <a:xfrm>
            <a:off x="8810150" y="34248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58"/>
          <p:cNvSpPr/>
          <p:nvPr/>
        </p:nvSpPr>
        <p:spPr>
          <a:xfrm>
            <a:off x="11248550" y="34248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58"/>
          <p:cNvSpPr/>
          <p:nvPr/>
        </p:nvSpPr>
        <p:spPr>
          <a:xfrm>
            <a:off x="7743350" y="228917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58"/>
          <p:cNvSpPr/>
          <p:nvPr/>
        </p:nvSpPr>
        <p:spPr>
          <a:xfrm>
            <a:off x="1873500" y="3958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58"/>
          <p:cNvSpPr/>
          <p:nvPr/>
        </p:nvSpPr>
        <p:spPr>
          <a:xfrm>
            <a:off x="2940300" y="3958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58"/>
          <p:cNvSpPr/>
          <p:nvPr/>
        </p:nvSpPr>
        <p:spPr>
          <a:xfrm>
            <a:off x="5150100" y="3958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58"/>
          <p:cNvSpPr/>
          <p:nvPr/>
        </p:nvSpPr>
        <p:spPr>
          <a:xfrm>
            <a:off x="6369300" y="3958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58"/>
          <p:cNvSpPr/>
          <p:nvPr/>
        </p:nvSpPr>
        <p:spPr>
          <a:xfrm>
            <a:off x="7740900" y="3958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58"/>
          <p:cNvSpPr/>
          <p:nvPr/>
        </p:nvSpPr>
        <p:spPr>
          <a:xfrm>
            <a:off x="8807700" y="3958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58"/>
          <p:cNvSpPr/>
          <p:nvPr/>
        </p:nvSpPr>
        <p:spPr>
          <a:xfrm>
            <a:off x="11246100" y="3958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58"/>
          <p:cNvSpPr/>
          <p:nvPr/>
        </p:nvSpPr>
        <p:spPr>
          <a:xfrm>
            <a:off x="11248550" y="445720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58"/>
          <p:cNvSpPr/>
          <p:nvPr/>
        </p:nvSpPr>
        <p:spPr>
          <a:xfrm>
            <a:off x="1875950" y="449897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58"/>
          <p:cNvSpPr/>
          <p:nvPr/>
        </p:nvSpPr>
        <p:spPr>
          <a:xfrm>
            <a:off x="9953150" y="44814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58"/>
          <p:cNvSpPr/>
          <p:nvPr/>
        </p:nvSpPr>
        <p:spPr>
          <a:xfrm>
            <a:off x="11248550" y="495617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58"/>
          <p:cNvSpPr/>
          <p:nvPr/>
        </p:nvSpPr>
        <p:spPr>
          <a:xfrm>
            <a:off x="4085750" y="449897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58"/>
          <p:cNvSpPr/>
          <p:nvPr/>
        </p:nvSpPr>
        <p:spPr>
          <a:xfrm>
            <a:off x="4085750" y="50499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58"/>
          <p:cNvSpPr/>
          <p:nvPr/>
        </p:nvSpPr>
        <p:spPr>
          <a:xfrm>
            <a:off x="1873500" y="50499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58"/>
          <p:cNvSpPr/>
          <p:nvPr/>
        </p:nvSpPr>
        <p:spPr>
          <a:xfrm>
            <a:off x="1873500" y="560087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58"/>
          <p:cNvSpPr/>
          <p:nvPr/>
        </p:nvSpPr>
        <p:spPr>
          <a:xfrm>
            <a:off x="9953150" y="55071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58"/>
          <p:cNvSpPr/>
          <p:nvPr/>
        </p:nvSpPr>
        <p:spPr>
          <a:xfrm>
            <a:off x="11248550" y="55071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58"/>
          <p:cNvSpPr/>
          <p:nvPr/>
        </p:nvSpPr>
        <p:spPr>
          <a:xfrm>
            <a:off x="2687625" y="1163725"/>
            <a:ext cx="3105300" cy="3148500"/>
          </a:xfrm>
          <a:prstGeom prst="roundRect">
            <a:avLst>
              <a:gd fmla="val 5796" name="adj"/>
            </a:avLst>
          </a:prstGeom>
          <a:solidFill>
            <a:srgbClr val="FF0000">
              <a:alpha val="229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58"/>
          <p:cNvSpPr txBox="1"/>
          <p:nvPr/>
        </p:nvSpPr>
        <p:spPr>
          <a:xfrm>
            <a:off x="3151850" y="6139800"/>
            <a:ext cx="706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ROUGHLY ONLY 1/3RD OF RESOURCE IS CLIENT FACING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838" y="837577"/>
            <a:ext cx="9744026" cy="44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59"/>
          <p:cNvSpPr/>
          <p:nvPr/>
        </p:nvSpPr>
        <p:spPr>
          <a:xfrm>
            <a:off x="3280000" y="3696850"/>
            <a:ext cx="883500" cy="994200"/>
          </a:xfrm>
          <a:prstGeom prst="ellipse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59"/>
          <p:cNvSpPr/>
          <p:nvPr/>
        </p:nvSpPr>
        <p:spPr>
          <a:xfrm>
            <a:off x="4233725" y="3683025"/>
            <a:ext cx="883500" cy="994200"/>
          </a:xfrm>
          <a:prstGeom prst="ellipse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59"/>
          <p:cNvSpPr/>
          <p:nvPr/>
        </p:nvSpPr>
        <p:spPr>
          <a:xfrm>
            <a:off x="5240575" y="3683025"/>
            <a:ext cx="883500" cy="9942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59"/>
          <p:cNvSpPr/>
          <p:nvPr/>
        </p:nvSpPr>
        <p:spPr>
          <a:xfrm>
            <a:off x="3569675" y="3683025"/>
            <a:ext cx="1213200" cy="1008000"/>
          </a:xfrm>
          <a:prstGeom prst="flowChartAlternateProcess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latin typeface="Oswald Regular"/>
                <a:ea typeface="Oswald Regular"/>
                <a:cs typeface="Oswald Regular"/>
                <a:sym typeface="Oswald Regular"/>
              </a:rPr>
              <a:t>INDIRECT</a:t>
            </a:r>
            <a:endParaRPr sz="1700"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latin typeface="Oswald Regular"/>
                <a:ea typeface="Oswald Regular"/>
                <a:cs typeface="Oswald Regular"/>
                <a:sym typeface="Oswald Regular"/>
              </a:rPr>
              <a:t>COSTS</a:t>
            </a:r>
            <a:endParaRPr sz="17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632" name="Google Shape;632;p59"/>
          <p:cNvSpPr/>
          <p:nvPr/>
        </p:nvSpPr>
        <p:spPr>
          <a:xfrm>
            <a:off x="3042150" y="3938950"/>
            <a:ext cx="422100" cy="4398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633" name="Google Shape;633;p59"/>
          <p:cNvCxnSpPr/>
          <p:nvPr/>
        </p:nvCxnSpPr>
        <p:spPr>
          <a:xfrm flipH="1" rot="10800000">
            <a:off x="3134400" y="4162450"/>
            <a:ext cx="228000" cy="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4" name="Google Shape;634;p59"/>
          <p:cNvSpPr/>
          <p:nvPr/>
        </p:nvSpPr>
        <p:spPr>
          <a:xfrm>
            <a:off x="4939750" y="3938950"/>
            <a:ext cx="462900" cy="4398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635" name="Google Shape;635;p59"/>
          <p:cNvCxnSpPr/>
          <p:nvPr/>
        </p:nvCxnSpPr>
        <p:spPr>
          <a:xfrm flipH="1" rot="10800000">
            <a:off x="5066800" y="4157650"/>
            <a:ext cx="208800" cy="2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6" name="Google Shape;636;p59"/>
          <p:cNvSpPr/>
          <p:nvPr/>
        </p:nvSpPr>
        <p:spPr>
          <a:xfrm>
            <a:off x="4937750" y="3938950"/>
            <a:ext cx="462900" cy="4398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637" name="Google Shape;637;p59"/>
          <p:cNvCxnSpPr/>
          <p:nvPr/>
        </p:nvCxnSpPr>
        <p:spPr>
          <a:xfrm>
            <a:off x="5059550" y="4197700"/>
            <a:ext cx="231600" cy="2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8" name="Google Shape;638;p59"/>
          <p:cNvCxnSpPr/>
          <p:nvPr/>
        </p:nvCxnSpPr>
        <p:spPr>
          <a:xfrm>
            <a:off x="5059550" y="4125000"/>
            <a:ext cx="226800" cy="4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9" name="Google Shape;639;p59"/>
          <p:cNvSpPr/>
          <p:nvPr/>
        </p:nvSpPr>
        <p:spPr>
          <a:xfrm>
            <a:off x="6960225" y="3551850"/>
            <a:ext cx="2993400" cy="1226700"/>
          </a:xfrm>
          <a:prstGeom prst="rect">
            <a:avLst/>
          </a:prstGeom>
          <a:solidFill>
            <a:srgbClr val="18181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59"/>
          <p:cNvSpPr/>
          <p:nvPr/>
        </p:nvSpPr>
        <p:spPr>
          <a:xfrm>
            <a:off x="6215300" y="3683025"/>
            <a:ext cx="883500" cy="9942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59"/>
          <p:cNvSpPr/>
          <p:nvPr/>
        </p:nvSpPr>
        <p:spPr>
          <a:xfrm>
            <a:off x="5508675" y="3683025"/>
            <a:ext cx="1290300" cy="994200"/>
          </a:xfrm>
          <a:prstGeom prst="flowChartAlternateProcess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Oswald Regular"/>
                <a:ea typeface="Oswald Regular"/>
                <a:cs typeface="Oswald Regular"/>
                <a:sym typeface="Oswald Regular"/>
              </a:rPr>
              <a:t>OPERATING</a:t>
            </a:r>
            <a:endParaRPr sz="1800"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Oswald Regular"/>
                <a:ea typeface="Oswald Regular"/>
                <a:cs typeface="Oswald Regular"/>
                <a:sym typeface="Oswald Regular"/>
              </a:rPr>
              <a:t>PROFIT</a:t>
            </a:r>
            <a:endParaRPr sz="18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0"/>
          <p:cNvSpPr/>
          <p:nvPr/>
        </p:nvSpPr>
        <p:spPr>
          <a:xfrm>
            <a:off x="1616822" y="11637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648" name="Google Shape;648;p60"/>
          <p:cNvSpPr/>
          <p:nvPr/>
        </p:nvSpPr>
        <p:spPr>
          <a:xfrm>
            <a:off x="1616850" y="6242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Agency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Strategy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649" name="Google Shape;649;p60"/>
          <p:cNvSpPr/>
          <p:nvPr/>
        </p:nvSpPr>
        <p:spPr>
          <a:xfrm>
            <a:off x="2687627" y="6242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Business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Partner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650" name="Google Shape;650;p60"/>
          <p:cNvSpPr/>
          <p:nvPr/>
        </p:nvSpPr>
        <p:spPr>
          <a:xfrm>
            <a:off x="3758404" y="6242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Project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Delivery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651" name="Google Shape;651;p60"/>
          <p:cNvSpPr/>
          <p:nvPr/>
        </p:nvSpPr>
        <p:spPr>
          <a:xfrm>
            <a:off x="4829181" y="6242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Insight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652" name="Google Shape;652;p60"/>
          <p:cNvSpPr/>
          <p:nvPr/>
        </p:nvSpPr>
        <p:spPr>
          <a:xfrm>
            <a:off x="9608100" y="624275"/>
            <a:ext cx="10836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Commercial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Management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653" name="Google Shape;653;p60"/>
          <p:cNvSpPr/>
          <p:nvPr/>
        </p:nvSpPr>
        <p:spPr>
          <a:xfrm>
            <a:off x="10814075" y="624275"/>
            <a:ext cx="10836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Talent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Management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654" name="Google Shape;654;p60"/>
          <p:cNvSpPr/>
          <p:nvPr/>
        </p:nvSpPr>
        <p:spPr>
          <a:xfrm>
            <a:off x="5899950" y="624275"/>
            <a:ext cx="11865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Product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Development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655" name="Google Shape;655;p60"/>
          <p:cNvSpPr/>
          <p:nvPr/>
        </p:nvSpPr>
        <p:spPr>
          <a:xfrm>
            <a:off x="8518513" y="624275"/>
            <a:ext cx="9672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Marketing &amp; PR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656" name="Google Shape;656;p60"/>
          <p:cNvSpPr/>
          <p:nvPr/>
        </p:nvSpPr>
        <p:spPr>
          <a:xfrm>
            <a:off x="7190025" y="624275"/>
            <a:ext cx="11865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Business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Development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657" name="Google Shape;657;p60"/>
          <p:cNvSpPr txBox="1"/>
          <p:nvPr/>
        </p:nvSpPr>
        <p:spPr>
          <a:xfrm>
            <a:off x="1616825" y="10875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MANAGEMENT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658" name="Google Shape;658;p60"/>
          <p:cNvSpPr/>
          <p:nvPr/>
        </p:nvSpPr>
        <p:spPr>
          <a:xfrm>
            <a:off x="1616822" y="16971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659" name="Google Shape;659;p60"/>
          <p:cNvSpPr txBox="1"/>
          <p:nvPr/>
        </p:nvSpPr>
        <p:spPr>
          <a:xfrm>
            <a:off x="1616825" y="1620925"/>
            <a:ext cx="2685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ACCOUNT MANAGEMENT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660" name="Google Shape;660;p60"/>
          <p:cNvSpPr/>
          <p:nvPr/>
        </p:nvSpPr>
        <p:spPr>
          <a:xfrm>
            <a:off x="1616822" y="22305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661" name="Google Shape;661;p60"/>
          <p:cNvSpPr txBox="1"/>
          <p:nvPr/>
        </p:nvSpPr>
        <p:spPr>
          <a:xfrm>
            <a:off x="1616825" y="2154325"/>
            <a:ext cx="3212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PROJECT MANAGEMENT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662" name="Google Shape;662;p60"/>
          <p:cNvSpPr/>
          <p:nvPr/>
        </p:nvSpPr>
        <p:spPr>
          <a:xfrm>
            <a:off x="1616822" y="27639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663" name="Google Shape;663;p60"/>
          <p:cNvSpPr txBox="1"/>
          <p:nvPr/>
        </p:nvSpPr>
        <p:spPr>
          <a:xfrm>
            <a:off x="1616825" y="26877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STRATEGY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664" name="Google Shape;664;p60"/>
          <p:cNvSpPr/>
          <p:nvPr/>
        </p:nvSpPr>
        <p:spPr>
          <a:xfrm>
            <a:off x="1616822" y="32973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665" name="Google Shape;665;p60"/>
          <p:cNvSpPr txBox="1"/>
          <p:nvPr/>
        </p:nvSpPr>
        <p:spPr>
          <a:xfrm>
            <a:off x="1616825" y="3221125"/>
            <a:ext cx="3029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CREATIVE &amp; DESIGN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666" name="Google Shape;666;p60"/>
          <p:cNvSpPr/>
          <p:nvPr/>
        </p:nvSpPr>
        <p:spPr>
          <a:xfrm>
            <a:off x="1616822" y="38307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667" name="Google Shape;667;p60"/>
          <p:cNvSpPr txBox="1"/>
          <p:nvPr/>
        </p:nvSpPr>
        <p:spPr>
          <a:xfrm>
            <a:off x="1616825" y="37545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ENGINEERING/TECH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668" name="Google Shape;668;p60"/>
          <p:cNvSpPr/>
          <p:nvPr/>
        </p:nvSpPr>
        <p:spPr>
          <a:xfrm>
            <a:off x="1616822" y="43641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669" name="Google Shape;669;p60"/>
          <p:cNvSpPr txBox="1"/>
          <p:nvPr/>
        </p:nvSpPr>
        <p:spPr>
          <a:xfrm>
            <a:off x="1616825" y="42879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TALENT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670" name="Google Shape;670;p60"/>
          <p:cNvSpPr/>
          <p:nvPr/>
        </p:nvSpPr>
        <p:spPr>
          <a:xfrm>
            <a:off x="1616822" y="48975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671" name="Google Shape;671;p60"/>
          <p:cNvSpPr txBox="1"/>
          <p:nvPr/>
        </p:nvSpPr>
        <p:spPr>
          <a:xfrm>
            <a:off x="1616825" y="48213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OPERATIONS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672" name="Google Shape;672;p60"/>
          <p:cNvSpPr/>
          <p:nvPr/>
        </p:nvSpPr>
        <p:spPr>
          <a:xfrm>
            <a:off x="1616822" y="5430925"/>
            <a:ext cx="10281000" cy="471300"/>
          </a:xfrm>
          <a:prstGeom prst="roundRect">
            <a:avLst>
              <a:gd fmla="val 16667" name="adj"/>
            </a:avLst>
          </a:prstGeom>
          <a:solidFill>
            <a:srgbClr val="8AA5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673" name="Google Shape;673;p60"/>
          <p:cNvSpPr txBox="1"/>
          <p:nvPr/>
        </p:nvSpPr>
        <p:spPr>
          <a:xfrm>
            <a:off x="1616825" y="5354725"/>
            <a:ext cx="176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3F3F3"/>
                </a:solidFill>
              </a:rPr>
              <a:t>FINANCE</a:t>
            </a:r>
            <a:endParaRPr b="1" sz="1100">
              <a:solidFill>
                <a:srgbClr val="F3F3F3"/>
              </a:solidFill>
            </a:endParaRPr>
          </a:p>
        </p:txBody>
      </p:sp>
      <p:sp>
        <p:nvSpPr>
          <p:cNvPr id="674" name="Google Shape;674;p60"/>
          <p:cNvSpPr txBox="1"/>
          <p:nvPr>
            <p:ph idx="2" type="body"/>
          </p:nvPr>
        </p:nvSpPr>
        <p:spPr>
          <a:xfrm rot="-5400000">
            <a:off x="-2062675" y="2914750"/>
            <a:ext cx="6169500" cy="100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CLIENT FACING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5" name="Google Shape;675;p60"/>
          <p:cNvSpPr/>
          <p:nvPr/>
        </p:nvSpPr>
        <p:spPr>
          <a:xfrm>
            <a:off x="1875950" y="1291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60"/>
          <p:cNvSpPr/>
          <p:nvPr/>
        </p:nvSpPr>
        <p:spPr>
          <a:xfrm>
            <a:off x="2919875" y="12810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60"/>
          <p:cNvSpPr/>
          <p:nvPr/>
        </p:nvSpPr>
        <p:spPr>
          <a:xfrm>
            <a:off x="5129675" y="12810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60"/>
          <p:cNvSpPr/>
          <p:nvPr/>
        </p:nvSpPr>
        <p:spPr>
          <a:xfrm>
            <a:off x="6272675" y="12810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60"/>
          <p:cNvSpPr/>
          <p:nvPr/>
        </p:nvSpPr>
        <p:spPr>
          <a:xfrm>
            <a:off x="7743350" y="1263338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60"/>
          <p:cNvSpPr/>
          <p:nvPr/>
        </p:nvSpPr>
        <p:spPr>
          <a:xfrm>
            <a:off x="8787275" y="12810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60"/>
          <p:cNvSpPr/>
          <p:nvPr/>
        </p:nvSpPr>
        <p:spPr>
          <a:xfrm>
            <a:off x="9930275" y="12810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60"/>
          <p:cNvSpPr/>
          <p:nvPr/>
        </p:nvSpPr>
        <p:spPr>
          <a:xfrm>
            <a:off x="11225675" y="12810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60"/>
          <p:cNvSpPr/>
          <p:nvPr/>
        </p:nvSpPr>
        <p:spPr>
          <a:xfrm>
            <a:off x="1875950" y="18246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60"/>
          <p:cNvSpPr/>
          <p:nvPr/>
        </p:nvSpPr>
        <p:spPr>
          <a:xfrm>
            <a:off x="2942750" y="18246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60"/>
          <p:cNvSpPr/>
          <p:nvPr/>
        </p:nvSpPr>
        <p:spPr>
          <a:xfrm>
            <a:off x="4085750" y="18246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60"/>
          <p:cNvSpPr/>
          <p:nvPr/>
        </p:nvSpPr>
        <p:spPr>
          <a:xfrm>
            <a:off x="5152550" y="18246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60"/>
          <p:cNvSpPr/>
          <p:nvPr/>
        </p:nvSpPr>
        <p:spPr>
          <a:xfrm>
            <a:off x="7743350" y="178510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60"/>
          <p:cNvSpPr/>
          <p:nvPr/>
        </p:nvSpPr>
        <p:spPr>
          <a:xfrm>
            <a:off x="8810150" y="18246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60"/>
          <p:cNvSpPr/>
          <p:nvPr/>
        </p:nvSpPr>
        <p:spPr>
          <a:xfrm>
            <a:off x="9953150" y="18246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60"/>
          <p:cNvSpPr/>
          <p:nvPr/>
        </p:nvSpPr>
        <p:spPr>
          <a:xfrm>
            <a:off x="11248550" y="18246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60"/>
          <p:cNvSpPr/>
          <p:nvPr/>
        </p:nvSpPr>
        <p:spPr>
          <a:xfrm>
            <a:off x="1875950" y="23580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60"/>
          <p:cNvSpPr/>
          <p:nvPr/>
        </p:nvSpPr>
        <p:spPr>
          <a:xfrm>
            <a:off x="2942750" y="23580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60"/>
          <p:cNvSpPr/>
          <p:nvPr/>
        </p:nvSpPr>
        <p:spPr>
          <a:xfrm>
            <a:off x="4085750" y="23580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60"/>
          <p:cNvSpPr/>
          <p:nvPr/>
        </p:nvSpPr>
        <p:spPr>
          <a:xfrm>
            <a:off x="9953150" y="23580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60"/>
          <p:cNvSpPr/>
          <p:nvPr/>
        </p:nvSpPr>
        <p:spPr>
          <a:xfrm>
            <a:off x="11248550" y="23580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60"/>
          <p:cNvSpPr/>
          <p:nvPr/>
        </p:nvSpPr>
        <p:spPr>
          <a:xfrm>
            <a:off x="8810150" y="28914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60"/>
          <p:cNvSpPr/>
          <p:nvPr/>
        </p:nvSpPr>
        <p:spPr>
          <a:xfrm>
            <a:off x="7743350" y="28914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60"/>
          <p:cNvSpPr/>
          <p:nvPr/>
        </p:nvSpPr>
        <p:spPr>
          <a:xfrm>
            <a:off x="5152550" y="28914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60"/>
          <p:cNvSpPr/>
          <p:nvPr/>
        </p:nvSpPr>
        <p:spPr>
          <a:xfrm>
            <a:off x="2942750" y="28914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60"/>
          <p:cNvSpPr/>
          <p:nvPr/>
        </p:nvSpPr>
        <p:spPr>
          <a:xfrm>
            <a:off x="1875950" y="28914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60"/>
          <p:cNvSpPr/>
          <p:nvPr/>
        </p:nvSpPr>
        <p:spPr>
          <a:xfrm>
            <a:off x="1875950" y="34248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60"/>
          <p:cNvSpPr/>
          <p:nvPr/>
        </p:nvSpPr>
        <p:spPr>
          <a:xfrm>
            <a:off x="5152550" y="34248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60"/>
          <p:cNvSpPr/>
          <p:nvPr/>
        </p:nvSpPr>
        <p:spPr>
          <a:xfrm>
            <a:off x="6371750" y="34248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60"/>
          <p:cNvSpPr/>
          <p:nvPr/>
        </p:nvSpPr>
        <p:spPr>
          <a:xfrm>
            <a:off x="7743350" y="34248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60"/>
          <p:cNvSpPr/>
          <p:nvPr/>
        </p:nvSpPr>
        <p:spPr>
          <a:xfrm>
            <a:off x="8810150" y="34248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60"/>
          <p:cNvSpPr/>
          <p:nvPr/>
        </p:nvSpPr>
        <p:spPr>
          <a:xfrm>
            <a:off x="11248550" y="34248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60"/>
          <p:cNvSpPr/>
          <p:nvPr/>
        </p:nvSpPr>
        <p:spPr>
          <a:xfrm>
            <a:off x="7743350" y="228917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60"/>
          <p:cNvSpPr/>
          <p:nvPr/>
        </p:nvSpPr>
        <p:spPr>
          <a:xfrm>
            <a:off x="1873500" y="3958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60"/>
          <p:cNvSpPr/>
          <p:nvPr/>
        </p:nvSpPr>
        <p:spPr>
          <a:xfrm>
            <a:off x="2940300" y="3958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60"/>
          <p:cNvSpPr/>
          <p:nvPr/>
        </p:nvSpPr>
        <p:spPr>
          <a:xfrm>
            <a:off x="5150100" y="3958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60"/>
          <p:cNvSpPr/>
          <p:nvPr/>
        </p:nvSpPr>
        <p:spPr>
          <a:xfrm>
            <a:off x="6369300" y="3958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60"/>
          <p:cNvSpPr/>
          <p:nvPr/>
        </p:nvSpPr>
        <p:spPr>
          <a:xfrm>
            <a:off x="7740900" y="3958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60"/>
          <p:cNvSpPr/>
          <p:nvPr/>
        </p:nvSpPr>
        <p:spPr>
          <a:xfrm>
            <a:off x="8807700" y="3958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60"/>
          <p:cNvSpPr/>
          <p:nvPr/>
        </p:nvSpPr>
        <p:spPr>
          <a:xfrm>
            <a:off x="11246100" y="395825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60"/>
          <p:cNvSpPr/>
          <p:nvPr/>
        </p:nvSpPr>
        <p:spPr>
          <a:xfrm>
            <a:off x="11248550" y="4457200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60"/>
          <p:cNvSpPr/>
          <p:nvPr/>
        </p:nvSpPr>
        <p:spPr>
          <a:xfrm>
            <a:off x="1875950" y="449897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60"/>
          <p:cNvSpPr/>
          <p:nvPr/>
        </p:nvSpPr>
        <p:spPr>
          <a:xfrm>
            <a:off x="9953150" y="44814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60"/>
          <p:cNvSpPr/>
          <p:nvPr/>
        </p:nvSpPr>
        <p:spPr>
          <a:xfrm>
            <a:off x="11248550" y="495617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60"/>
          <p:cNvSpPr/>
          <p:nvPr/>
        </p:nvSpPr>
        <p:spPr>
          <a:xfrm>
            <a:off x="4085750" y="449897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60"/>
          <p:cNvSpPr/>
          <p:nvPr/>
        </p:nvSpPr>
        <p:spPr>
          <a:xfrm>
            <a:off x="4085750" y="50499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60"/>
          <p:cNvSpPr/>
          <p:nvPr/>
        </p:nvSpPr>
        <p:spPr>
          <a:xfrm>
            <a:off x="1873500" y="50499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60"/>
          <p:cNvSpPr/>
          <p:nvPr/>
        </p:nvSpPr>
        <p:spPr>
          <a:xfrm>
            <a:off x="1873500" y="560087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60"/>
          <p:cNvSpPr/>
          <p:nvPr/>
        </p:nvSpPr>
        <p:spPr>
          <a:xfrm>
            <a:off x="9953150" y="55071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60"/>
          <p:cNvSpPr/>
          <p:nvPr/>
        </p:nvSpPr>
        <p:spPr>
          <a:xfrm>
            <a:off x="11248550" y="5507125"/>
            <a:ext cx="453900" cy="354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60"/>
          <p:cNvSpPr/>
          <p:nvPr/>
        </p:nvSpPr>
        <p:spPr>
          <a:xfrm>
            <a:off x="2687625" y="1163725"/>
            <a:ext cx="3105300" cy="471300"/>
          </a:xfrm>
          <a:prstGeom prst="roundRect">
            <a:avLst>
              <a:gd fmla="val 5796" name="adj"/>
            </a:avLst>
          </a:prstGeom>
          <a:solidFill>
            <a:srgbClr val="FF0000">
              <a:alpha val="229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60"/>
          <p:cNvSpPr txBox="1"/>
          <p:nvPr/>
        </p:nvSpPr>
        <p:spPr>
          <a:xfrm>
            <a:off x="3151850" y="6139800"/>
            <a:ext cx="706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ROUGHLY ONLY 1/3RD OF RESOURCE IS CLIENT FACING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27" name="Google Shape;727;p60"/>
          <p:cNvSpPr/>
          <p:nvPr/>
        </p:nvSpPr>
        <p:spPr>
          <a:xfrm>
            <a:off x="1620825" y="1697125"/>
            <a:ext cx="10281000" cy="2667000"/>
          </a:xfrm>
          <a:prstGeom prst="roundRect">
            <a:avLst>
              <a:gd fmla="val 5796" name="adj"/>
            </a:avLst>
          </a:prstGeom>
          <a:solidFill>
            <a:srgbClr val="FF0000">
              <a:alpha val="229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61"/>
          <p:cNvSpPr txBox="1"/>
          <p:nvPr>
            <p:ph idx="1" type="body"/>
          </p:nvPr>
        </p:nvSpPr>
        <p:spPr>
          <a:xfrm>
            <a:off x="2076125" y="1964504"/>
            <a:ext cx="9978900" cy="271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Revenue = Capacity x Efficiency x Cost Plus Price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Vs.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Profitability = Intellectual Capital x Price x Effectiveness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= [Human Capital + Structural Capital + Social Capital] x [price] x [doing things right]</a:t>
            </a:r>
            <a:endParaRPr sz="1800"/>
          </a:p>
        </p:txBody>
      </p:sp>
      <p:sp>
        <p:nvSpPr>
          <p:cNvPr id="734" name="Google Shape;734;p61"/>
          <p:cNvSpPr txBox="1"/>
          <p:nvPr>
            <p:ph idx="2" type="body"/>
          </p:nvPr>
        </p:nvSpPr>
        <p:spPr>
          <a:xfrm rot="-5400000">
            <a:off x="-2062675" y="2914750"/>
            <a:ext cx="6169500" cy="100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HOURLY RATE </a:t>
            </a:r>
            <a:r>
              <a:rPr b="1" lang="en-GB">
                <a:latin typeface="Inter"/>
                <a:ea typeface="Inter"/>
                <a:cs typeface="Inter"/>
                <a:sym typeface="Inter"/>
              </a:rPr>
              <a:t>DILEMMA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3875" y="2228625"/>
            <a:ext cx="2601825" cy="251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63"/>
          <p:cNvSpPr txBox="1"/>
          <p:nvPr/>
        </p:nvSpPr>
        <p:spPr>
          <a:xfrm>
            <a:off x="5512175" y="1401100"/>
            <a:ext cx="20979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0">
                <a:latin typeface="Inter"/>
                <a:ea typeface="Inter"/>
                <a:cs typeface="Inter"/>
                <a:sym typeface="Inter"/>
              </a:rPr>
              <a:t>A</a:t>
            </a:r>
            <a:endParaRPr b="1" sz="250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47" name="Google Shape;747;p63"/>
          <p:cNvSpPr txBox="1"/>
          <p:nvPr>
            <p:ph idx="2" type="body"/>
          </p:nvPr>
        </p:nvSpPr>
        <p:spPr>
          <a:xfrm rot="-5400000">
            <a:off x="-2062675" y="2914750"/>
            <a:ext cx="6169500" cy="100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FRAMEWORK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48" name="Google Shape;748;p63"/>
          <p:cNvSpPr txBox="1"/>
          <p:nvPr/>
        </p:nvSpPr>
        <p:spPr>
          <a:xfrm>
            <a:off x="2546800" y="4699250"/>
            <a:ext cx="258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AMBITION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49" name="Google Shape;749;p63"/>
          <p:cNvSpPr txBox="1"/>
          <p:nvPr/>
        </p:nvSpPr>
        <p:spPr>
          <a:xfrm>
            <a:off x="5464900" y="4699250"/>
            <a:ext cx="258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ARCHITECTURE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50" name="Google Shape;750;p63"/>
          <p:cNvSpPr txBox="1"/>
          <p:nvPr/>
        </p:nvSpPr>
        <p:spPr>
          <a:xfrm>
            <a:off x="8439000" y="4699250"/>
            <a:ext cx="258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ACHIEVEMENT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51" name="Google Shape;751;p63"/>
          <p:cNvSpPr txBox="1"/>
          <p:nvPr/>
        </p:nvSpPr>
        <p:spPr>
          <a:xfrm>
            <a:off x="2616575" y="1401100"/>
            <a:ext cx="20979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0">
                <a:latin typeface="Inter"/>
                <a:ea typeface="Inter"/>
                <a:cs typeface="Inter"/>
                <a:sym typeface="Inter"/>
              </a:rPr>
              <a:t>A</a:t>
            </a:r>
            <a:endParaRPr b="1" sz="250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52" name="Google Shape;752;p63"/>
          <p:cNvSpPr txBox="1"/>
          <p:nvPr/>
        </p:nvSpPr>
        <p:spPr>
          <a:xfrm>
            <a:off x="8407775" y="1401100"/>
            <a:ext cx="20979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0">
                <a:latin typeface="Inter"/>
                <a:ea typeface="Inter"/>
                <a:cs typeface="Inter"/>
                <a:sym typeface="Inter"/>
              </a:rPr>
              <a:t>A</a:t>
            </a:r>
            <a:endParaRPr b="1" sz="2500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64"/>
          <p:cNvSpPr txBox="1"/>
          <p:nvPr>
            <p:ph idx="1" type="subTitle"/>
          </p:nvPr>
        </p:nvSpPr>
        <p:spPr>
          <a:xfrm>
            <a:off x="5863150" y="2547700"/>
            <a:ext cx="4804800" cy="304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200"/>
              <a:t>The </a:t>
            </a:r>
            <a:r>
              <a:rPr lang="en-GB" sz="3200"/>
              <a:t>yardstick</a:t>
            </a:r>
            <a:r>
              <a:rPr lang="en-GB" sz="3200"/>
              <a:t> to which all your ambitions are measured.</a:t>
            </a:r>
            <a:endParaRPr sz="3200"/>
          </a:p>
        </p:txBody>
      </p:sp>
      <p:sp>
        <p:nvSpPr>
          <p:cNvPr id="759" name="Google Shape;759;p64"/>
          <p:cNvSpPr txBox="1"/>
          <p:nvPr>
            <p:ph idx="12" type="sldNum"/>
          </p:nvPr>
        </p:nvSpPr>
        <p:spPr>
          <a:xfrm>
            <a:off x="8610600" y="6515100"/>
            <a:ext cx="2743200" cy="206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60" name="Google Shape;760;p64"/>
          <p:cNvSpPr txBox="1"/>
          <p:nvPr/>
        </p:nvSpPr>
        <p:spPr>
          <a:xfrm>
            <a:off x="3106775" y="4932350"/>
            <a:ext cx="258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ACHIEVEMENT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61" name="Google Shape;761;p64"/>
          <p:cNvSpPr txBox="1"/>
          <p:nvPr/>
        </p:nvSpPr>
        <p:spPr>
          <a:xfrm>
            <a:off x="3075550" y="1634200"/>
            <a:ext cx="20979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0">
                <a:latin typeface="Inter"/>
                <a:ea typeface="Inter"/>
                <a:cs typeface="Inter"/>
                <a:sym typeface="Inter"/>
              </a:rPr>
              <a:t>A</a:t>
            </a:r>
            <a:endParaRPr b="1" sz="2500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2" y="0"/>
            <a:ext cx="12310533" cy="69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0"/>
          <p:cNvSpPr txBox="1"/>
          <p:nvPr>
            <p:ph idx="1" type="body"/>
          </p:nvPr>
        </p:nvSpPr>
        <p:spPr>
          <a:xfrm>
            <a:off x="339750" y="510575"/>
            <a:ext cx="4173900" cy="1728600"/>
          </a:xfrm>
          <a:prstGeom prst="rect">
            <a:avLst/>
          </a:prstGeom>
          <a:solidFill>
            <a:srgbClr val="F0F3EE">
              <a:alpha val="4637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-50800" lvl="0" marL="2159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i="1" lang="en-GB"/>
              <a:t>“Profit is what happens when you do everything else right”</a:t>
            </a:r>
            <a:endParaRPr i="1"/>
          </a:p>
          <a:p>
            <a:pPr indent="-50800" lvl="0" marL="2159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lang="en-GB">
                <a:solidFill>
                  <a:srgbClr val="D9D9D9"/>
                </a:solidFill>
              </a:rPr>
              <a:t>Yvonn Chouinard</a:t>
            </a:r>
            <a:endParaRPr sz="1900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Google Shape;76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375" y="-5294750"/>
            <a:ext cx="12039599" cy="17226760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65"/>
          <p:cNvSpPr txBox="1"/>
          <p:nvPr>
            <p:ph idx="1" type="body"/>
          </p:nvPr>
        </p:nvSpPr>
        <p:spPr>
          <a:xfrm>
            <a:off x="7711850" y="4305528"/>
            <a:ext cx="4038300" cy="2490300"/>
          </a:xfrm>
          <a:prstGeom prst="rect">
            <a:avLst/>
          </a:prstGeom>
          <a:solidFill>
            <a:srgbClr val="F0F3EE">
              <a:alpha val="4525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50800" lvl="0" marL="2159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i="1" lang="en-GB"/>
              <a:t>“Sometimes what counts can’t be counted, and what can be counted sometimes doesn’t count”</a:t>
            </a:r>
            <a:endParaRPr i="1"/>
          </a:p>
          <a:p>
            <a:pPr indent="-50800" lvl="0" marL="2159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lang="en-GB">
                <a:solidFill>
                  <a:srgbClr val="D9D9D9"/>
                </a:solidFill>
              </a:rPr>
              <a:t>Albert Einstein</a:t>
            </a:r>
            <a:endParaRPr sz="1900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3752" y="0"/>
            <a:ext cx="12295750" cy="7315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67"/>
          <p:cNvSpPr txBox="1"/>
          <p:nvPr>
            <p:ph idx="1" type="body"/>
          </p:nvPr>
        </p:nvSpPr>
        <p:spPr>
          <a:xfrm>
            <a:off x="2213106" y="1117414"/>
            <a:ext cx="9978900" cy="362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‘70’s, filed for bankruptcy when KPIs were cost and profit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80’s, filed for bankruptcy also when KPI were cost and profit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90’s, 3 KPI’s alternative KPI’s introduced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 …and dramatically turned the business around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0050" lvl="0" marL="914400" rtl="0" algn="l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en-GB"/>
              <a:t>On time arrival</a:t>
            </a:r>
            <a:endParaRPr/>
          </a:p>
          <a:p>
            <a:pPr indent="-400050" lvl="0" marL="914400" rtl="0" algn="l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en-GB"/>
              <a:t>Lost Luggage</a:t>
            </a:r>
            <a:endParaRPr/>
          </a:p>
          <a:p>
            <a:pPr indent="-400050" lvl="0" marL="914400" rtl="0" algn="l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en-GB"/>
              <a:t>Customer complaints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67"/>
          <p:cNvSpPr txBox="1"/>
          <p:nvPr>
            <p:ph idx="2" type="body"/>
          </p:nvPr>
        </p:nvSpPr>
        <p:spPr>
          <a:xfrm rot="-5400000">
            <a:off x="-2334773" y="2926200"/>
            <a:ext cx="6725700" cy="100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200">
                <a:latin typeface="Inter"/>
                <a:ea typeface="Inter"/>
                <a:cs typeface="Inter"/>
                <a:sym typeface="Inter"/>
              </a:rPr>
              <a:t>CONTINENTAL</a:t>
            </a:r>
            <a:endParaRPr/>
          </a:p>
        </p:txBody>
      </p:sp>
      <p:sp>
        <p:nvSpPr>
          <p:cNvPr id="781" name="Google Shape;781;p67"/>
          <p:cNvSpPr txBox="1"/>
          <p:nvPr/>
        </p:nvSpPr>
        <p:spPr>
          <a:xfrm>
            <a:off x="2373050" y="6294350"/>
            <a:ext cx="716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Inter-Regular"/>
                <a:ea typeface="Inter-Regular"/>
                <a:cs typeface="Inter-Regular"/>
                <a:sym typeface="Inter-Regular"/>
              </a:rPr>
              <a:t>From worst to first, Gordon Bethune</a:t>
            </a:r>
            <a:endParaRPr>
              <a:latin typeface="Inter-Regular"/>
              <a:ea typeface="Inter-Regular"/>
              <a:cs typeface="Inter-Regular"/>
              <a:sym typeface="Inter-Regular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68"/>
          <p:cNvSpPr txBox="1"/>
          <p:nvPr>
            <p:ph idx="1" type="body"/>
          </p:nvPr>
        </p:nvSpPr>
        <p:spPr>
          <a:xfrm>
            <a:off x="1161731" y="1939389"/>
            <a:ext cx="9978900" cy="362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Exercise</a:t>
            </a:r>
            <a:endParaRPr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en-GB"/>
              <a:t>What does your agency measure?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69"/>
          <p:cNvSpPr txBox="1"/>
          <p:nvPr>
            <p:ph idx="2" type="body"/>
          </p:nvPr>
        </p:nvSpPr>
        <p:spPr>
          <a:xfrm rot="-5400000">
            <a:off x="-2334773" y="2926200"/>
            <a:ext cx="6725700" cy="100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200">
                <a:latin typeface="Inter"/>
                <a:ea typeface="Inter"/>
                <a:cs typeface="Inter"/>
                <a:sym typeface="Inter"/>
              </a:rPr>
              <a:t>CUSTOMER</a:t>
            </a:r>
            <a:endParaRPr/>
          </a:p>
        </p:txBody>
      </p:sp>
      <p:pic>
        <p:nvPicPr>
          <p:cNvPr id="794" name="Google Shape;79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0300" y="2442050"/>
            <a:ext cx="2436600" cy="24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69"/>
          <p:cNvSpPr txBox="1"/>
          <p:nvPr/>
        </p:nvSpPr>
        <p:spPr>
          <a:xfrm>
            <a:off x="5158125" y="1916025"/>
            <a:ext cx="58383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NPS SCORE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AVERAGE TENURE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COMPLAINTS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REFERRALS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SHARE OF WALLET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70"/>
          <p:cNvSpPr txBox="1"/>
          <p:nvPr>
            <p:ph idx="2" type="body"/>
          </p:nvPr>
        </p:nvSpPr>
        <p:spPr>
          <a:xfrm rot="-5400000">
            <a:off x="-2334773" y="2926200"/>
            <a:ext cx="6725700" cy="100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200">
                <a:latin typeface="Inter"/>
                <a:ea typeface="Inter"/>
                <a:cs typeface="Inter"/>
                <a:sym typeface="Inter"/>
              </a:rPr>
              <a:t>PEOPLE</a:t>
            </a:r>
            <a:endParaRPr/>
          </a:p>
        </p:txBody>
      </p:sp>
      <p:pic>
        <p:nvPicPr>
          <p:cNvPr id="802" name="Google Shape;80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6700" y="2476500"/>
            <a:ext cx="2227600" cy="2227600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70"/>
          <p:cNvSpPr txBox="1"/>
          <p:nvPr/>
        </p:nvSpPr>
        <p:spPr>
          <a:xfrm>
            <a:off x="5158125" y="1916025"/>
            <a:ext cx="63240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LEVEL OF APPLICANTS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CHURN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PIP’S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ENGAGEMENT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DIRECT FEEDBACK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71"/>
          <p:cNvSpPr txBox="1"/>
          <p:nvPr>
            <p:ph idx="2" type="body"/>
          </p:nvPr>
        </p:nvSpPr>
        <p:spPr>
          <a:xfrm rot="-5400000">
            <a:off x="-2334773" y="2926200"/>
            <a:ext cx="6725700" cy="100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200">
                <a:latin typeface="Inter"/>
                <a:ea typeface="Inter"/>
                <a:cs typeface="Inter"/>
                <a:sym typeface="Inter"/>
              </a:rPr>
              <a:t>PRODUCT</a:t>
            </a:r>
            <a:endParaRPr/>
          </a:p>
        </p:txBody>
      </p:sp>
      <p:pic>
        <p:nvPicPr>
          <p:cNvPr id="810" name="Google Shape;81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2625" y="2068100"/>
            <a:ext cx="2980500" cy="2980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71"/>
          <p:cNvSpPr txBox="1"/>
          <p:nvPr/>
        </p:nvSpPr>
        <p:spPr>
          <a:xfrm>
            <a:off x="5158125" y="1916025"/>
            <a:ext cx="63240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R&amp;D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PRODUCTISATION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AWARDS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PR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72"/>
          <p:cNvSpPr txBox="1"/>
          <p:nvPr>
            <p:ph idx="2" type="body"/>
          </p:nvPr>
        </p:nvSpPr>
        <p:spPr>
          <a:xfrm rot="-5400000">
            <a:off x="-2334773" y="2926200"/>
            <a:ext cx="6725700" cy="100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200">
                <a:latin typeface="Inter"/>
                <a:ea typeface="Inter"/>
                <a:cs typeface="Inter"/>
                <a:sym typeface="Inter"/>
              </a:rPr>
              <a:t>SOCIETY</a:t>
            </a:r>
            <a:endParaRPr/>
          </a:p>
        </p:txBody>
      </p:sp>
      <p:pic>
        <p:nvPicPr>
          <p:cNvPr id="818" name="Google Shape;81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8050" y="2149750"/>
            <a:ext cx="2339625" cy="233962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72"/>
          <p:cNvSpPr txBox="1"/>
          <p:nvPr/>
        </p:nvSpPr>
        <p:spPr>
          <a:xfrm>
            <a:off x="5158125" y="1916025"/>
            <a:ext cx="63240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R&amp;D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PRODUCTISATION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AWARDS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PR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73"/>
          <p:cNvSpPr txBox="1"/>
          <p:nvPr>
            <p:ph idx="2" type="body"/>
          </p:nvPr>
        </p:nvSpPr>
        <p:spPr>
          <a:xfrm rot="-5400000">
            <a:off x="-2334773" y="2926200"/>
            <a:ext cx="6725700" cy="100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200">
                <a:latin typeface="Inter"/>
                <a:ea typeface="Inter"/>
                <a:cs typeface="Inter"/>
                <a:sym typeface="Inter"/>
              </a:rPr>
              <a:t>FINANCIAL</a:t>
            </a:r>
            <a:endParaRPr/>
          </a:p>
        </p:txBody>
      </p:sp>
      <p:sp>
        <p:nvSpPr>
          <p:cNvPr id="826" name="Google Shape;826;p73"/>
          <p:cNvSpPr txBox="1"/>
          <p:nvPr/>
        </p:nvSpPr>
        <p:spPr>
          <a:xfrm>
            <a:off x="5158125" y="1916025"/>
            <a:ext cx="58383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GROSS MARGIN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REVENUE PER HEAD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SCR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OPERATING PROFIT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Inter-Regular"/>
              <a:buChar char="●"/>
            </a:pPr>
            <a:r>
              <a:rPr lang="en-GB" sz="4000">
                <a:latin typeface="Inter-Regular"/>
                <a:ea typeface="Inter-Regular"/>
                <a:cs typeface="Inter-Regular"/>
                <a:sym typeface="Inter-Regular"/>
              </a:rPr>
              <a:t>GROWTH</a:t>
            </a:r>
            <a:endParaRPr sz="4000"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sp>
        <p:nvSpPr>
          <p:cNvPr id="827" name="Google Shape;827;p73"/>
          <p:cNvSpPr txBox="1"/>
          <p:nvPr>
            <p:ph idx="2" type="body"/>
          </p:nvPr>
        </p:nvSpPr>
        <p:spPr>
          <a:xfrm>
            <a:off x="2518475" y="2023525"/>
            <a:ext cx="1597500" cy="339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0">
                <a:latin typeface="Inter"/>
                <a:ea typeface="Inter"/>
                <a:cs typeface="Inter"/>
                <a:sym typeface="Inter"/>
              </a:rPr>
              <a:t>£</a:t>
            </a:r>
            <a:endParaRPr sz="250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74"/>
          <p:cNvSpPr txBox="1"/>
          <p:nvPr/>
        </p:nvSpPr>
        <p:spPr>
          <a:xfrm>
            <a:off x="2083175" y="1553500"/>
            <a:ext cx="81486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0">
                <a:latin typeface="Inter"/>
                <a:ea typeface="Inter"/>
                <a:cs typeface="Inter"/>
                <a:sym typeface="Inter"/>
              </a:rPr>
              <a:t>A</a:t>
            </a:r>
            <a:r>
              <a:rPr b="1" lang="en-GB" sz="10000"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1" lang="en-GB" sz="25000">
                <a:latin typeface="Inter"/>
                <a:ea typeface="Inter"/>
                <a:cs typeface="Inter"/>
                <a:sym typeface="Inter"/>
              </a:rPr>
              <a:t>=</a:t>
            </a:r>
            <a:endParaRPr b="1" sz="250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34" name="Google Shape;83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3675" y="2304825"/>
            <a:ext cx="2601825" cy="2516625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74"/>
          <p:cNvSpPr txBox="1"/>
          <p:nvPr/>
        </p:nvSpPr>
        <p:spPr>
          <a:xfrm>
            <a:off x="3988175" y="1934500"/>
            <a:ext cx="20979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0">
                <a:latin typeface="Inter"/>
                <a:ea typeface="Inter"/>
                <a:cs typeface="Inter"/>
                <a:sym typeface="Inter"/>
              </a:rPr>
              <a:t>3</a:t>
            </a:r>
            <a:endParaRPr b="1" i="1" sz="100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36" name="Google Shape;836;p74"/>
          <p:cNvSpPr txBox="1"/>
          <p:nvPr/>
        </p:nvSpPr>
        <p:spPr>
          <a:xfrm>
            <a:off x="2083175" y="4821450"/>
            <a:ext cx="258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AMBITION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37" name="Google Shape;837;p74"/>
          <p:cNvSpPr txBox="1"/>
          <p:nvPr/>
        </p:nvSpPr>
        <p:spPr>
          <a:xfrm>
            <a:off x="2083175" y="5050050"/>
            <a:ext cx="258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ARCHITECTURE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38" name="Google Shape;838;p74"/>
          <p:cNvSpPr txBox="1"/>
          <p:nvPr/>
        </p:nvSpPr>
        <p:spPr>
          <a:xfrm>
            <a:off x="2083175" y="5278650"/>
            <a:ext cx="258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ACHIEVEMENT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39" name="Google Shape;839;p74"/>
          <p:cNvSpPr txBox="1"/>
          <p:nvPr/>
        </p:nvSpPr>
        <p:spPr>
          <a:xfrm>
            <a:off x="6731375" y="4821450"/>
            <a:ext cx="2586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SUSTAINABLE</a:t>
            </a:r>
            <a:endParaRPr b="1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Inter"/>
                <a:ea typeface="Inter"/>
                <a:cs typeface="Inter"/>
                <a:sym typeface="Inter"/>
              </a:rPr>
              <a:t>PROFIT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40" name="Google Shape;840;p74"/>
          <p:cNvSpPr txBox="1"/>
          <p:nvPr/>
        </p:nvSpPr>
        <p:spPr>
          <a:xfrm>
            <a:off x="9398375" y="1934500"/>
            <a:ext cx="20979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0">
                <a:latin typeface="Inter"/>
                <a:ea typeface="Inter"/>
                <a:cs typeface="Inter"/>
                <a:sym typeface="Inter"/>
              </a:rPr>
              <a:t>t</a:t>
            </a:r>
            <a:endParaRPr b="1" i="1" sz="1000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>
            <p:ph idx="1" type="body"/>
          </p:nvPr>
        </p:nvSpPr>
        <p:spPr>
          <a:xfrm>
            <a:off x="1161731" y="1939389"/>
            <a:ext cx="9978900" cy="362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Exercise</a:t>
            </a:r>
            <a:endParaRPr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en-GB"/>
              <a:t>How is profit calculated?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75"/>
          <p:cNvSpPr txBox="1"/>
          <p:nvPr/>
        </p:nvSpPr>
        <p:spPr>
          <a:xfrm>
            <a:off x="1790075" y="1870550"/>
            <a:ext cx="87852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0">
                <a:latin typeface="Inter"/>
                <a:ea typeface="Inter"/>
                <a:cs typeface="Inter"/>
                <a:sym typeface="Inter"/>
              </a:rPr>
              <a:t>THANKS</a:t>
            </a:r>
            <a:endParaRPr b="1" sz="1500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838" y="837577"/>
            <a:ext cx="9744026" cy="445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838" y="837577"/>
            <a:ext cx="9744026" cy="44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/>
          <p:nvPr/>
        </p:nvSpPr>
        <p:spPr>
          <a:xfrm>
            <a:off x="3280000" y="3696850"/>
            <a:ext cx="883500" cy="994200"/>
          </a:xfrm>
          <a:prstGeom prst="ellipse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4233725" y="3683025"/>
            <a:ext cx="883500" cy="994200"/>
          </a:xfrm>
          <a:prstGeom prst="ellipse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5240575" y="3683025"/>
            <a:ext cx="883500" cy="9942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3569675" y="3683025"/>
            <a:ext cx="1213200" cy="1008000"/>
          </a:xfrm>
          <a:prstGeom prst="flowChartAlternateProcess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latin typeface="Oswald Regular"/>
                <a:ea typeface="Oswald Regular"/>
                <a:cs typeface="Oswald Regular"/>
                <a:sym typeface="Oswald Regular"/>
              </a:rPr>
              <a:t>INDIRECT</a:t>
            </a:r>
            <a:endParaRPr sz="1700"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latin typeface="Oswald Regular"/>
                <a:ea typeface="Oswald Regular"/>
                <a:cs typeface="Oswald Regular"/>
                <a:sym typeface="Oswald Regular"/>
              </a:rPr>
              <a:t>COSTS</a:t>
            </a:r>
            <a:endParaRPr sz="17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61" name="Google Shape;161;p23"/>
          <p:cNvSpPr/>
          <p:nvPr/>
        </p:nvSpPr>
        <p:spPr>
          <a:xfrm>
            <a:off x="3042150" y="3938950"/>
            <a:ext cx="422100" cy="4398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162" name="Google Shape;162;p23"/>
          <p:cNvCxnSpPr/>
          <p:nvPr/>
        </p:nvCxnSpPr>
        <p:spPr>
          <a:xfrm flipH="1" rot="10800000">
            <a:off x="3134400" y="4162450"/>
            <a:ext cx="228000" cy="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3" name="Google Shape;163;p23"/>
          <p:cNvSpPr/>
          <p:nvPr/>
        </p:nvSpPr>
        <p:spPr>
          <a:xfrm>
            <a:off x="4939750" y="3938950"/>
            <a:ext cx="462900" cy="4398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164" name="Google Shape;164;p23"/>
          <p:cNvCxnSpPr/>
          <p:nvPr/>
        </p:nvCxnSpPr>
        <p:spPr>
          <a:xfrm flipH="1" rot="10800000">
            <a:off x="5066800" y="4157650"/>
            <a:ext cx="208800" cy="2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5" name="Google Shape;165;p23"/>
          <p:cNvSpPr/>
          <p:nvPr/>
        </p:nvSpPr>
        <p:spPr>
          <a:xfrm>
            <a:off x="4937750" y="3938950"/>
            <a:ext cx="462900" cy="4398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166" name="Google Shape;166;p23"/>
          <p:cNvCxnSpPr/>
          <p:nvPr/>
        </p:nvCxnSpPr>
        <p:spPr>
          <a:xfrm>
            <a:off x="5059550" y="4197700"/>
            <a:ext cx="231600" cy="2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7" name="Google Shape;167;p23"/>
          <p:cNvCxnSpPr/>
          <p:nvPr/>
        </p:nvCxnSpPr>
        <p:spPr>
          <a:xfrm>
            <a:off x="5059550" y="4125000"/>
            <a:ext cx="226800" cy="4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8" name="Google Shape;168;p23"/>
          <p:cNvSpPr/>
          <p:nvPr/>
        </p:nvSpPr>
        <p:spPr>
          <a:xfrm>
            <a:off x="6960225" y="3551850"/>
            <a:ext cx="2993400" cy="1226700"/>
          </a:xfrm>
          <a:prstGeom prst="rect">
            <a:avLst/>
          </a:prstGeom>
          <a:solidFill>
            <a:srgbClr val="18181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3"/>
          <p:cNvSpPr/>
          <p:nvPr/>
        </p:nvSpPr>
        <p:spPr>
          <a:xfrm>
            <a:off x="6215300" y="3683025"/>
            <a:ext cx="883500" cy="9942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3"/>
          <p:cNvSpPr/>
          <p:nvPr/>
        </p:nvSpPr>
        <p:spPr>
          <a:xfrm>
            <a:off x="5508675" y="3683025"/>
            <a:ext cx="1290300" cy="994200"/>
          </a:xfrm>
          <a:prstGeom prst="flowChartAlternateProcess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Oswald Regular"/>
                <a:ea typeface="Oswald Regular"/>
                <a:cs typeface="Oswald Regular"/>
                <a:sym typeface="Oswald Regular"/>
              </a:rPr>
              <a:t>OPERATING</a:t>
            </a:r>
            <a:endParaRPr sz="1800"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Oswald Regular"/>
                <a:ea typeface="Oswald Regular"/>
                <a:cs typeface="Oswald Regular"/>
                <a:sym typeface="Oswald Regular"/>
              </a:rPr>
              <a:t>PROFIT</a:t>
            </a:r>
            <a:endParaRPr sz="18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/>
          <p:nvPr>
            <p:ph idx="1" type="body"/>
          </p:nvPr>
        </p:nvSpPr>
        <p:spPr>
          <a:xfrm>
            <a:off x="1161731" y="1939389"/>
            <a:ext cx="9978900" cy="362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Exercise</a:t>
            </a:r>
            <a:endParaRPr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en-GB"/>
              <a:t>How much profit is enough?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AIA Colours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FFD331"/>
      </a:accent1>
      <a:accent2>
        <a:srgbClr val="D26188"/>
      </a:accent2>
      <a:accent3>
        <a:srgbClr val="F5834B"/>
      </a:accent3>
      <a:accent4>
        <a:srgbClr val="FFC000"/>
      </a:accent4>
      <a:accent5>
        <a:srgbClr val="4FABC3"/>
      </a:accent5>
      <a:accent6>
        <a:srgbClr val="4C6774"/>
      </a:accent6>
      <a:hlink>
        <a:srgbClr val="4FABC3"/>
      </a:hlink>
      <a:folHlink>
        <a:srgbClr val="4C677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