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1073" r:id="rId3"/>
    <p:sldId id="262" r:id="rId4"/>
    <p:sldId id="266" r:id="rId5"/>
    <p:sldId id="1074" r:id="rId6"/>
    <p:sldId id="1075" r:id="rId7"/>
    <p:sldId id="267" r:id="rId8"/>
    <p:sldId id="1088" r:id="rId9"/>
    <p:sldId id="1799" r:id="rId10"/>
    <p:sldId id="1800" r:id="rId11"/>
    <p:sldId id="1801" r:id="rId12"/>
    <p:sldId id="1092" r:id="rId13"/>
    <p:sldId id="1097" r:id="rId14"/>
    <p:sldId id="1098" r:id="rId15"/>
    <p:sldId id="1802" r:id="rId16"/>
    <p:sldId id="1101" r:id="rId17"/>
    <p:sldId id="1100" r:id="rId18"/>
    <p:sldId id="1803" r:id="rId19"/>
    <p:sldId id="272" r:id="rId20"/>
    <p:sldId id="273" r:id="rId21"/>
    <p:sldId id="1790" r:id="rId22"/>
    <p:sldId id="1804" r:id="rId23"/>
    <p:sldId id="1797" r:id="rId24"/>
    <p:sldId id="1805" r:id="rId25"/>
    <p:sldId id="276" r:id="rId26"/>
    <p:sldId id="1806" r:id="rId27"/>
    <p:sldId id="284" r:id="rId28"/>
    <p:sldId id="1807" r:id="rId29"/>
    <p:sldId id="1808" r:id="rId30"/>
    <p:sldId id="1809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95" autoAdjust="0"/>
    <p:restoredTop sz="93804" autoAdjust="0"/>
  </p:normalViewPr>
  <p:slideViewPr>
    <p:cSldViewPr snapToGrid="0">
      <p:cViewPr varScale="1">
        <p:scale>
          <a:sx n="52" d="100"/>
          <a:sy n="52" d="100"/>
        </p:scale>
        <p:origin x="1240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779D7-D7C3-44F0-8A6A-1B2A146B65B6}" type="doc">
      <dgm:prSet loTypeId="urn:microsoft.com/office/officeart/2018/2/layout/IconVerticalSolidList" loCatId="icon" qsTypeId="urn:microsoft.com/office/officeart/2005/8/quickstyle/simple2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CB4DF23-9004-414F-AF0F-04F77ECBC5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100"/>
            <a:t>How we perceive what is going on in any given moment is influenced by our filters. </a:t>
          </a:r>
          <a:endParaRPr lang="en-US" sz="1100" dirty="0"/>
        </a:p>
      </dgm:t>
    </dgm:pt>
    <dgm:pt modelId="{C28A6726-F403-4F37-AF08-1C90EAEFEF28}" type="parTrans" cxnId="{EFA09029-2E51-476D-9EBE-5C4729420960}">
      <dgm:prSet/>
      <dgm:spPr/>
      <dgm:t>
        <a:bodyPr/>
        <a:lstStyle/>
        <a:p>
          <a:endParaRPr lang="en-US"/>
        </a:p>
      </dgm:t>
    </dgm:pt>
    <dgm:pt modelId="{CB0658F5-8634-46B2-B179-548FC223BC37}" type="sibTrans" cxnId="{EFA09029-2E51-476D-9EBE-5C4729420960}">
      <dgm:prSet/>
      <dgm:spPr/>
      <dgm:t>
        <a:bodyPr/>
        <a:lstStyle/>
        <a:p>
          <a:endParaRPr lang="en-US"/>
        </a:p>
      </dgm:t>
    </dgm:pt>
    <dgm:pt modelId="{92FF8FA2-9376-4527-AD1B-60D3C1CFE0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100"/>
            <a:t>One of the most common perceptual filters is seeing what we expect to see: Stereotyping </a:t>
          </a:r>
          <a:endParaRPr lang="en-US" sz="1100" dirty="0"/>
        </a:p>
      </dgm:t>
    </dgm:pt>
    <dgm:pt modelId="{33DB433D-51F7-40E1-AF87-E670EB5715F4}" type="parTrans" cxnId="{02D1733A-94B3-4D3B-B93F-20D2388E9E9F}">
      <dgm:prSet/>
      <dgm:spPr/>
      <dgm:t>
        <a:bodyPr/>
        <a:lstStyle/>
        <a:p>
          <a:endParaRPr lang="en-US"/>
        </a:p>
      </dgm:t>
    </dgm:pt>
    <dgm:pt modelId="{51DF8FC2-D315-4064-8FA2-AABCE3DF0519}" type="sibTrans" cxnId="{02D1733A-94B3-4D3B-B93F-20D2388E9E9F}">
      <dgm:prSet/>
      <dgm:spPr/>
      <dgm:t>
        <a:bodyPr/>
        <a:lstStyle/>
        <a:p>
          <a:endParaRPr lang="en-US"/>
        </a:p>
      </dgm:t>
    </dgm:pt>
    <dgm:pt modelId="{4073115E-C72F-413D-B1A7-7E89FDEC70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100" dirty="0"/>
            <a:t>E.g., a new colleague arrives at work, unsmiling. </a:t>
          </a:r>
          <a:endParaRPr lang="en-US" sz="1100" dirty="0"/>
        </a:p>
      </dgm:t>
    </dgm:pt>
    <dgm:pt modelId="{4FED813C-7182-4B09-B4D9-EF01DF0094A4}" type="parTrans" cxnId="{474514C6-054A-4670-B4F4-CAF7742CFDFC}">
      <dgm:prSet/>
      <dgm:spPr/>
      <dgm:t>
        <a:bodyPr/>
        <a:lstStyle/>
        <a:p>
          <a:endParaRPr lang="en-US"/>
        </a:p>
      </dgm:t>
    </dgm:pt>
    <dgm:pt modelId="{12E38964-8661-4B08-9D33-E525FB97415C}" type="sibTrans" cxnId="{474514C6-054A-4670-B4F4-CAF7742CFDFC}">
      <dgm:prSet/>
      <dgm:spPr/>
      <dgm:t>
        <a:bodyPr/>
        <a:lstStyle/>
        <a:p>
          <a:endParaRPr lang="en-US"/>
        </a:p>
      </dgm:t>
    </dgm:pt>
    <dgm:pt modelId="{7BAB7F02-5043-4CAF-AFE1-C614D99DD59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100"/>
            <a:t>We perceive them as unfriendly. </a:t>
          </a:r>
          <a:endParaRPr lang="en-US" sz="1100" dirty="0"/>
        </a:p>
      </dgm:t>
    </dgm:pt>
    <dgm:pt modelId="{EC13F6CE-9485-46BF-812C-C194B79A99F3}" type="parTrans" cxnId="{40A04544-4483-4E13-8235-67C26655CE82}">
      <dgm:prSet/>
      <dgm:spPr/>
      <dgm:t>
        <a:bodyPr/>
        <a:lstStyle/>
        <a:p>
          <a:endParaRPr lang="en-US"/>
        </a:p>
      </dgm:t>
    </dgm:pt>
    <dgm:pt modelId="{FAC12375-6287-4BBC-9DC5-EFF6EB8C2E31}" type="sibTrans" cxnId="{40A04544-4483-4E13-8235-67C26655CE82}">
      <dgm:prSet/>
      <dgm:spPr/>
      <dgm:t>
        <a:bodyPr/>
        <a:lstStyle/>
        <a:p>
          <a:endParaRPr lang="en-US"/>
        </a:p>
      </dgm:t>
    </dgm:pt>
    <dgm:pt modelId="{4FC0EC94-419E-40F1-9CAD-286FD54828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100"/>
            <a:t>We put an unfriendly label on that person. </a:t>
          </a:r>
          <a:endParaRPr lang="en-US" sz="1100" dirty="0"/>
        </a:p>
      </dgm:t>
    </dgm:pt>
    <dgm:pt modelId="{6881949A-3C08-4C13-8BC5-B374C05F0117}" type="parTrans" cxnId="{6ECBE198-6B96-4FE5-88DF-6D987CC222CF}">
      <dgm:prSet/>
      <dgm:spPr/>
      <dgm:t>
        <a:bodyPr/>
        <a:lstStyle/>
        <a:p>
          <a:endParaRPr lang="en-US"/>
        </a:p>
      </dgm:t>
    </dgm:pt>
    <dgm:pt modelId="{60626CBC-5709-402D-8927-C5B3EAB65A25}" type="sibTrans" cxnId="{6ECBE198-6B96-4FE5-88DF-6D987CC222CF}">
      <dgm:prSet/>
      <dgm:spPr/>
      <dgm:t>
        <a:bodyPr/>
        <a:lstStyle/>
        <a:p>
          <a:endParaRPr lang="en-US"/>
        </a:p>
      </dgm:t>
    </dgm:pt>
    <dgm:pt modelId="{EA13E952-A177-47CA-A0FB-8D55C494D3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100"/>
            <a:t>That label affects how we relate with them in the future.  </a:t>
          </a:r>
          <a:endParaRPr lang="en-US" sz="1100" dirty="0"/>
        </a:p>
      </dgm:t>
    </dgm:pt>
    <dgm:pt modelId="{F5FD5EDB-A1B2-4A94-BF6B-E48C32416428}" type="parTrans" cxnId="{946CE312-3CDB-4C6C-BA40-AB9D128B13D6}">
      <dgm:prSet/>
      <dgm:spPr/>
      <dgm:t>
        <a:bodyPr/>
        <a:lstStyle/>
        <a:p>
          <a:endParaRPr lang="en-US"/>
        </a:p>
      </dgm:t>
    </dgm:pt>
    <dgm:pt modelId="{98F98C94-FFD8-4C8C-962B-968928303E0B}" type="sibTrans" cxnId="{946CE312-3CDB-4C6C-BA40-AB9D128B13D6}">
      <dgm:prSet/>
      <dgm:spPr/>
      <dgm:t>
        <a:bodyPr/>
        <a:lstStyle/>
        <a:p>
          <a:endParaRPr lang="en-US"/>
        </a:p>
      </dgm:t>
    </dgm:pt>
    <dgm:pt modelId="{7162744F-F118-406E-BEFE-C8F10C733C3C}" type="pres">
      <dgm:prSet presAssocID="{7F3779D7-D7C3-44F0-8A6A-1B2A146B65B6}" presName="root" presStyleCnt="0">
        <dgm:presLayoutVars>
          <dgm:dir/>
          <dgm:resizeHandles val="exact"/>
        </dgm:presLayoutVars>
      </dgm:prSet>
      <dgm:spPr/>
    </dgm:pt>
    <dgm:pt modelId="{A613FFB8-2CD7-4B2F-994B-A8DEE243D26A}" type="pres">
      <dgm:prSet presAssocID="{0CB4DF23-9004-414F-AF0F-04F77ECBC561}" presName="compNode" presStyleCnt="0"/>
      <dgm:spPr/>
    </dgm:pt>
    <dgm:pt modelId="{18012084-50D8-4BA7-AC15-241B11300189}" type="pres">
      <dgm:prSet presAssocID="{0CB4DF23-9004-414F-AF0F-04F77ECBC561}" presName="bgRect" presStyleLbl="bgShp" presStyleIdx="0" presStyleCnt="6"/>
      <dgm:spPr/>
    </dgm:pt>
    <dgm:pt modelId="{63AD02F8-FC2F-4856-A6D6-5FEACCAD7251}" type="pres">
      <dgm:prSet presAssocID="{0CB4DF23-9004-414F-AF0F-04F77ECBC56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511B7F80-9754-4605-85E3-DBF981E98134}" type="pres">
      <dgm:prSet presAssocID="{0CB4DF23-9004-414F-AF0F-04F77ECBC561}" presName="spaceRect" presStyleCnt="0"/>
      <dgm:spPr/>
    </dgm:pt>
    <dgm:pt modelId="{69620CB2-2D68-465E-8205-38E4FBCAE294}" type="pres">
      <dgm:prSet presAssocID="{0CB4DF23-9004-414F-AF0F-04F77ECBC561}" presName="parTx" presStyleLbl="revTx" presStyleIdx="0" presStyleCnt="6">
        <dgm:presLayoutVars>
          <dgm:chMax val="0"/>
          <dgm:chPref val="0"/>
        </dgm:presLayoutVars>
      </dgm:prSet>
      <dgm:spPr/>
    </dgm:pt>
    <dgm:pt modelId="{E498F47A-FC7E-4F9E-8ACC-D8F7DCCCBF42}" type="pres">
      <dgm:prSet presAssocID="{CB0658F5-8634-46B2-B179-548FC223BC37}" presName="sibTrans" presStyleCnt="0"/>
      <dgm:spPr/>
    </dgm:pt>
    <dgm:pt modelId="{48AEDF7F-41C0-457F-98DD-AAC5DF49D07F}" type="pres">
      <dgm:prSet presAssocID="{92FF8FA2-9376-4527-AD1B-60D3C1CFE01B}" presName="compNode" presStyleCnt="0"/>
      <dgm:spPr/>
    </dgm:pt>
    <dgm:pt modelId="{039D79FC-4915-40AF-A72F-93A3AFD38B0A}" type="pres">
      <dgm:prSet presAssocID="{92FF8FA2-9376-4527-AD1B-60D3C1CFE01B}" presName="bgRect" presStyleLbl="bgShp" presStyleIdx="1" presStyleCnt="6"/>
      <dgm:spPr/>
    </dgm:pt>
    <dgm:pt modelId="{0CD7AF8F-860E-48E7-BBF1-DE2E6C40820A}" type="pres">
      <dgm:prSet presAssocID="{92FF8FA2-9376-4527-AD1B-60D3C1CFE01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145EA8AD-0BDA-4ABE-BF49-8BEC1914A23A}" type="pres">
      <dgm:prSet presAssocID="{92FF8FA2-9376-4527-AD1B-60D3C1CFE01B}" presName="spaceRect" presStyleCnt="0"/>
      <dgm:spPr/>
    </dgm:pt>
    <dgm:pt modelId="{A84B0BA6-45DF-4B40-A489-1CB504F2C2C2}" type="pres">
      <dgm:prSet presAssocID="{92FF8FA2-9376-4527-AD1B-60D3C1CFE01B}" presName="parTx" presStyleLbl="revTx" presStyleIdx="1" presStyleCnt="6">
        <dgm:presLayoutVars>
          <dgm:chMax val="0"/>
          <dgm:chPref val="0"/>
        </dgm:presLayoutVars>
      </dgm:prSet>
      <dgm:spPr/>
    </dgm:pt>
    <dgm:pt modelId="{D9645EA5-080E-4D61-B1FB-4A15332FC83B}" type="pres">
      <dgm:prSet presAssocID="{51DF8FC2-D315-4064-8FA2-AABCE3DF0519}" presName="sibTrans" presStyleCnt="0"/>
      <dgm:spPr/>
    </dgm:pt>
    <dgm:pt modelId="{C56AD6FA-5824-4742-BB13-24AC0CD87C04}" type="pres">
      <dgm:prSet presAssocID="{4073115E-C72F-413D-B1A7-7E89FDEC7036}" presName="compNode" presStyleCnt="0"/>
      <dgm:spPr/>
    </dgm:pt>
    <dgm:pt modelId="{16E0B24E-D8DC-488D-982A-9C1F27D899C2}" type="pres">
      <dgm:prSet presAssocID="{4073115E-C72F-413D-B1A7-7E89FDEC7036}" presName="bgRect" presStyleLbl="bgShp" presStyleIdx="2" presStyleCnt="6" custLinFactNeighborX="-308"/>
      <dgm:spPr/>
    </dgm:pt>
    <dgm:pt modelId="{BD73ED4E-2B23-41BE-BDFD-7E0EFFCF7935}" type="pres">
      <dgm:prSet presAssocID="{4073115E-C72F-413D-B1A7-7E89FDEC703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30CF86E7-3A26-4377-B10F-7BE066924D9A}" type="pres">
      <dgm:prSet presAssocID="{4073115E-C72F-413D-B1A7-7E89FDEC7036}" presName="spaceRect" presStyleCnt="0"/>
      <dgm:spPr/>
    </dgm:pt>
    <dgm:pt modelId="{2621BE30-83B6-486A-A7DB-AE2D843A8462}" type="pres">
      <dgm:prSet presAssocID="{4073115E-C72F-413D-B1A7-7E89FDEC7036}" presName="parTx" presStyleLbl="revTx" presStyleIdx="2" presStyleCnt="6">
        <dgm:presLayoutVars>
          <dgm:chMax val="0"/>
          <dgm:chPref val="0"/>
        </dgm:presLayoutVars>
      </dgm:prSet>
      <dgm:spPr/>
    </dgm:pt>
    <dgm:pt modelId="{DF8BF9E0-54DD-4076-9A79-E03E2AE2D790}" type="pres">
      <dgm:prSet presAssocID="{12E38964-8661-4B08-9D33-E525FB97415C}" presName="sibTrans" presStyleCnt="0"/>
      <dgm:spPr/>
    </dgm:pt>
    <dgm:pt modelId="{BF9BEEBA-70C1-48A2-9E6A-4AF9AC0C4CF1}" type="pres">
      <dgm:prSet presAssocID="{7BAB7F02-5043-4CAF-AFE1-C614D99DD593}" presName="compNode" presStyleCnt="0"/>
      <dgm:spPr/>
    </dgm:pt>
    <dgm:pt modelId="{72EF6E2D-7554-47C1-AFCD-B7F77E8E5EA3}" type="pres">
      <dgm:prSet presAssocID="{7BAB7F02-5043-4CAF-AFE1-C614D99DD593}" presName="bgRect" presStyleLbl="bgShp" presStyleIdx="3" presStyleCnt="6"/>
      <dgm:spPr/>
    </dgm:pt>
    <dgm:pt modelId="{EBDAD5F9-CCA5-4A8B-A4DE-D7CB9E061DAA}" type="pres">
      <dgm:prSet presAssocID="{7BAB7F02-5043-4CAF-AFE1-C614D99DD59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0993B415-F4D4-4E9F-B5D6-B42726E2DF73}" type="pres">
      <dgm:prSet presAssocID="{7BAB7F02-5043-4CAF-AFE1-C614D99DD593}" presName="spaceRect" presStyleCnt="0"/>
      <dgm:spPr/>
    </dgm:pt>
    <dgm:pt modelId="{8BD734F1-CB94-40FC-A49B-BF150A59C247}" type="pres">
      <dgm:prSet presAssocID="{7BAB7F02-5043-4CAF-AFE1-C614D99DD593}" presName="parTx" presStyleLbl="revTx" presStyleIdx="3" presStyleCnt="6">
        <dgm:presLayoutVars>
          <dgm:chMax val="0"/>
          <dgm:chPref val="0"/>
        </dgm:presLayoutVars>
      </dgm:prSet>
      <dgm:spPr/>
    </dgm:pt>
    <dgm:pt modelId="{9EE4A25F-26B2-42A4-BF9B-1A5C27F7E213}" type="pres">
      <dgm:prSet presAssocID="{FAC12375-6287-4BBC-9DC5-EFF6EB8C2E31}" presName="sibTrans" presStyleCnt="0"/>
      <dgm:spPr/>
    </dgm:pt>
    <dgm:pt modelId="{6769C665-DBBB-41D4-A6AB-7A8633C63C1F}" type="pres">
      <dgm:prSet presAssocID="{4FC0EC94-419E-40F1-9CAD-286FD54828E8}" presName="compNode" presStyleCnt="0"/>
      <dgm:spPr/>
    </dgm:pt>
    <dgm:pt modelId="{9412AA55-5314-4E6C-8A90-A051F71A3B60}" type="pres">
      <dgm:prSet presAssocID="{4FC0EC94-419E-40F1-9CAD-286FD54828E8}" presName="bgRect" presStyleLbl="bgShp" presStyleIdx="4" presStyleCnt="6"/>
      <dgm:spPr/>
    </dgm:pt>
    <dgm:pt modelId="{D646C953-5A3C-41B2-BC55-979465A67182}" type="pres">
      <dgm:prSet presAssocID="{4FC0EC94-419E-40F1-9CAD-286FD54828E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EFA82F6C-53F1-46DD-90E2-A30A3BAD1C90}" type="pres">
      <dgm:prSet presAssocID="{4FC0EC94-419E-40F1-9CAD-286FD54828E8}" presName="spaceRect" presStyleCnt="0"/>
      <dgm:spPr/>
    </dgm:pt>
    <dgm:pt modelId="{9DE7D1FD-122D-415F-A1DF-25DCBB5A1F8A}" type="pres">
      <dgm:prSet presAssocID="{4FC0EC94-419E-40F1-9CAD-286FD54828E8}" presName="parTx" presStyleLbl="revTx" presStyleIdx="4" presStyleCnt="6">
        <dgm:presLayoutVars>
          <dgm:chMax val="0"/>
          <dgm:chPref val="0"/>
        </dgm:presLayoutVars>
      </dgm:prSet>
      <dgm:spPr/>
    </dgm:pt>
    <dgm:pt modelId="{832A31D2-B134-4F17-91A3-AB6A0823B7B2}" type="pres">
      <dgm:prSet presAssocID="{60626CBC-5709-402D-8927-C5B3EAB65A25}" presName="sibTrans" presStyleCnt="0"/>
      <dgm:spPr/>
    </dgm:pt>
    <dgm:pt modelId="{E42EF04A-27DD-46B0-ADF6-9C2F3BADE4D1}" type="pres">
      <dgm:prSet presAssocID="{EA13E952-A177-47CA-A0FB-8D55C494D35B}" presName="compNode" presStyleCnt="0"/>
      <dgm:spPr/>
    </dgm:pt>
    <dgm:pt modelId="{886869E0-5859-4786-871B-A8A1B9614305}" type="pres">
      <dgm:prSet presAssocID="{EA13E952-A177-47CA-A0FB-8D55C494D35B}" presName="bgRect" presStyleLbl="bgShp" presStyleIdx="5" presStyleCnt="6"/>
      <dgm:spPr/>
    </dgm:pt>
    <dgm:pt modelId="{402791DF-3164-42BE-87C3-A32E91FEAF6A}" type="pres">
      <dgm:prSet presAssocID="{EA13E952-A177-47CA-A0FB-8D55C494D35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17E6BAF5-5686-4250-A45F-C6661C48DCE6}" type="pres">
      <dgm:prSet presAssocID="{EA13E952-A177-47CA-A0FB-8D55C494D35B}" presName="spaceRect" presStyleCnt="0"/>
      <dgm:spPr/>
    </dgm:pt>
    <dgm:pt modelId="{363D970B-1921-4627-8FE3-273AC3CE4112}" type="pres">
      <dgm:prSet presAssocID="{EA13E952-A177-47CA-A0FB-8D55C494D35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6272107-A4B1-496C-9523-0CB55942B557}" type="presOf" srcId="{4FC0EC94-419E-40F1-9CAD-286FD54828E8}" destId="{9DE7D1FD-122D-415F-A1DF-25DCBB5A1F8A}" srcOrd="0" destOrd="0" presId="urn:microsoft.com/office/officeart/2018/2/layout/IconVerticalSolidList"/>
    <dgm:cxn modelId="{1F8CEA0E-CF3B-4C13-88AD-A77C285FD3FE}" type="presOf" srcId="{4073115E-C72F-413D-B1A7-7E89FDEC7036}" destId="{2621BE30-83B6-486A-A7DB-AE2D843A8462}" srcOrd="0" destOrd="0" presId="urn:microsoft.com/office/officeart/2018/2/layout/IconVerticalSolidList"/>
    <dgm:cxn modelId="{946CE312-3CDB-4C6C-BA40-AB9D128B13D6}" srcId="{7F3779D7-D7C3-44F0-8A6A-1B2A146B65B6}" destId="{EA13E952-A177-47CA-A0FB-8D55C494D35B}" srcOrd="5" destOrd="0" parTransId="{F5FD5EDB-A1B2-4A94-BF6B-E48C32416428}" sibTransId="{98F98C94-FFD8-4C8C-962B-968928303E0B}"/>
    <dgm:cxn modelId="{EFA09029-2E51-476D-9EBE-5C4729420960}" srcId="{7F3779D7-D7C3-44F0-8A6A-1B2A146B65B6}" destId="{0CB4DF23-9004-414F-AF0F-04F77ECBC561}" srcOrd="0" destOrd="0" parTransId="{C28A6726-F403-4F37-AF08-1C90EAEFEF28}" sibTransId="{CB0658F5-8634-46B2-B179-548FC223BC37}"/>
    <dgm:cxn modelId="{02D1733A-94B3-4D3B-B93F-20D2388E9E9F}" srcId="{7F3779D7-D7C3-44F0-8A6A-1B2A146B65B6}" destId="{92FF8FA2-9376-4527-AD1B-60D3C1CFE01B}" srcOrd="1" destOrd="0" parTransId="{33DB433D-51F7-40E1-AF87-E670EB5715F4}" sibTransId="{51DF8FC2-D315-4064-8FA2-AABCE3DF0519}"/>
    <dgm:cxn modelId="{40A04544-4483-4E13-8235-67C26655CE82}" srcId="{7F3779D7-D7C3-44F0-8A6A-1B2A146B65B6}" destId="{7BAB7F02-5043-4CAF-AFE1-C614D99DD593}" srcOrd="3" destOrd="0" parTransId="{EC13F6CE-9485-46BF-812C-C194B79A99F3}" sibTransId="{FAC12375-6287-4BBC-9DC5-EFF6EB8C2E31}"/>
    <dgm:cxn modelId="{4CE36969-2509-4EC1-B338-E4FB98B6E376}" type="presOf" srcId="{0CB4DF23-9004-414F-AF0F-04F77ECBC561}" destId="{69620CB2-2D68-465E-8205-38E4FBCAE294}" srcOrd="0" destOrd="0" presId="urn:microsoft.com/office/officeart/2018/2/layout/IconVerticalSolidList"/>
    <dgm:cxn modelId="{DEF2FA70-3C8D-4166-8C3D-4D7E0ECD0653}" type="presOf" srcId="{7BAB7F02-5043-4CAF-AFE1-C614D99DD593}" destId="{8BD734F1-CB94-40FC-A49B-BF150A59C247}" srcOrd="0" destOrd="0" presId="urn:microsoft.com/office/officeart/2018/2/layout/IconVerticalSolidList"/>
    <dgm:cxn modelId="{6ECBE198-6B96-4FE5-88DF-6D987CC222CF}" srcId="{7F3779D7-D7C3-44F0-8A6A-1B2A146B65B6}" destId="{4FC0EC94-419E-40F1-9CAD-286FD54828E8}" srcOrd="4" destOrd="0" parTransId="{6881949A-3C08-4C13-8BC5-B374C05F0117}" sibTransId="{60626CBC-5709-402D-8927-C5B3EAB65A25}"/>
    <dgm:cxn modelId="{A569A69D-7591-43FD-B83F-54C08D56E56A}" type="presOf" srcId="{EA13E952-A177-47CA-A0FB-8D55C494D35B}" destId="{363D970B-1921-4627-8FE3-273AC3CE4112}" srcOrd="0" destOrd="0" presId="urn:microsoft.com/office/officeart/2018/2/layout/IconVerticalSolidList"/>
    <dgm:cxn modelId="{474514C6-054A-4670-B4F4-CAF7742CFDFC}" srcId="{7F3779D7-D7C3-44F0-8A6A-1B2A146B65B6}" destId="{4073115E-C72F-413D-B1A7-7E89FDEC7036}" srcOrd="2" destOrd="0" parTransId="{4FED813C-7182-4B09-B4D9-EF01DF0094A4}" sibTransId="{12E38964-8661-4B08-9D33-E525FB97415C}"/>
    <dgm:cxn modelId="{4D38ADF3-A64A-429F-A30C-5A6C37586B7F}" type="presOf" srcId="{92FF8FA2-9376-4527-AD1B-60D3C1CFE01B}" destId="{A84B0BA6-45DF-4B40-A489-1CB504F2C2C2}" srcOrd="0" destOrd="0" presId="urn:microsoft.com/office/officeart/2018/2/layout/IconVerticalSolidList"/>
    <dgm:cxn modelId="{A9854FFE-5A56-4A03-A7B0-A26027AA542C}" type="presOf" srcId="{7F3779D7-D7C3-44F0-8A6A-1B2A146B65B6}" destId="{7162744F-F118-406E-BEFE-C8F10C733C3C}" srcOrd="0" destOrd="0" presId="urn:microsoft.com/office/officeart/2018/2/layout/IconVerticalSolidList"/>
    <dgm:cxn modelId="{1998614A-B8B8-4FB0-8AC6-7DDFE07325D3}" type="presParOf" srcId="{7162744F-F118-406E-BEFE-C8F10C733C3C}" destId="{A613FFB8-2CD7-4B2F-994B-A8DEE243D26A}" srcOrd="0" destOrd="0" presId="urn:microsoft.com/office/officeart/2018/2/layout/IconVerticalSolidList"/>
    <dgm:cxn modelId="{047C3799-4E6A-4600-BDCD-8A4B5ED55170}" type="presParOf" srcId="{A613FFB8-2CD7-4B2F-994B-A8DEE243D26A}" destId="{18012084-50D8-4BA7-AC15-241B11300189}" srcOrd="0" destOrd="0" presId="urn:microsoft.com/office/officeart/2018/2/layout/IconVerticalSolidList"/>
    <dgm:cxn modelId="{1E194DB4-5D19-40C3-A934-7D453D59AF85}" type="presParOf" srcId="{A613FFB8-2CD7-4B2F-994B-A8DEE243D26A}" destId="{63AD02F8-FC2F-4856-A6D6-5FEACCAD7251}" srcOrd="1" destOrd="0" presId="urn:microsoft.com/office/officeart/2018/2/layout/IconVerticalSolidList"/>
    <dgm:cxn modelId="{3E9827E5-FEB6-451A-8D45-2351A113A3C8}" type="presParOf" srcId="{A613FFB8-2CD7-4B2F-994B-A8DEE243D26A}" destId="{511B7F80-9754-4605-85E3-DBF981E98134}" srcOrd="2" destOrd="0" presId="urn:microsoft.com/office/officeart/2018/2/layout/IconVerticalSolidList"/>
    <dgm:cxn modelId="{DE0ED814-E2A6-4F3A-B6B8-3301B9CE53E9}" type="presParOf" srcId="{A613FFB8-2CD7-4B2F-994B-A8DEE243D26A}" destId="{69620CB2-2D68-465E-8205-38E4FBCAE294}" srcOrd="3" destOrd="0" presId="urn:microsoft.com/office/officeart/2018/2/layout/IconVerticalSolidList"/>
    <dgm:cxn modelId="{B87155A0-2BAF-46CA-94AB-9886B5E760AE}" type="presParOf" srcId="{7162744F-F118-406E-BEFE-C8F10C733C3C}" destId="{E498F47A-FC7E-4F9E-8ACC-D8F7DCCCBF42}" srcOrd="1" destOrd="0" presId="urn:microsoft.com/office/officeart/2018/2/layout/IconVerticalSolidList"/>
    <dgm:cxn modelId="{4F72A8EB-75B0-4E3A-AA70-BA6D3CBCE11A}" type="presParOf" srcId="{7162744F-F118-406E-BEFE-C8F10C733C3C}" destId="{48AEDF7F-41C0-457F-98DD-AAC5DF49D07F}" srcOrd="2" destOrd="0" presId="urn:microsoft.com/office/officeart/2018/2/layout/IconVerticalSolidList"/>
    <dgm:cxn modelId="{D32CF165-3A49-48A9-B760-B9B76010C241}" type="presParOf" srcId="{48AEDF7F-41C0-457F-98DD-AAC5DF49D07F}" destId="{039D79FC-4915-40AF-A72F-93A3AFD38B0A}" srcOrd="0" destOrd="0" presId="urn:microsoft.com/office/officeart/2018/2/layout/IconVerticalSolidList"/>
    <dgm:cxn modelId="{325542FB-BEA6-40E5-A1D0-50F30042F4FF}" type="presParOf" srcId="{48AEDF7F-41C0-457F-98DD-AAC5DF49D07F}" destId="{0CD7AF8F-860E-48E7-BBF1-DE2E6C40820A}" srcOrd="1" destOrd="0" presId="urn:microsoft.com/office/officeart/2018/2/layout/IconVerticalSolidList"/>
    <dgm:cxn modelId="{8D6B809B-0829-4569-8C3F-571937E9EBBF}" type="presParOf" srcId="{48AEDF7F-41C0-457F-98DD-AAC5DF49D07F}" destId="{145EA8AD-0BDA-4ABE-BF49-8BEC1914A23A}" srcOrd="2" destOrd="0" presId="urn:microsoft.com/office/officeart/2018/2/layout/IconVerticalSolidList"/>
    <dgm:cxn modelId="{66802538-BB0E-4A88-AAC1-9AD698DA0579}" type="presParOf" srcId="{48AEDF7F-41C0-457F-98DD-AAC5DF49D07F}" destId="{A84B0BA6-45DF-4B40-A489-1CB504F2C2C2}" srcOrd="3" destOrd="0" presId="urn:microsoft.com/office/officeart/2018/2/layout/IconVerticalSolidList"/>
    <dgm:cxn modelId="{85D92EFD-42F7-475B-9542-FE2B6E52BA38}" type="presParOf" srcId="{7162744F-F118-406E-BEFE-C8F10C733C3C}" destId="{D9645EA5-080E-4D61-B1FB-4A15332FC83B}" srcOrd="3" destOrd="0" presId="urn:microsoft.com/office/officeart/2018/2/layout/IconVerticalSolidList"/>
    <dgm:cxn modelId="{AE7EC1F3-28A2-4A05-9D02-CDE0C28BA81A}" type="presParOf" srcId="{7162744F-F118-406E-BEFE-C8F10C733C3C}" destId="{C56AD6FA-5824-4742-BB13-24AC0CD87C04}" srcOrd="4" destOrd="0" presId="urn:microsoft.com/office/officeart/2018/2/layout/IconVerticalSolidList"/>
    <dgm:cxn modelId="{66BD04B6-B844-4374-BA0D-292B8F7F6A64}" type="presParOf" srcId="{C56AD6FA-5824-4742-BB13-24AC0CD87C04}" destId="{16E0B24E-D8DC-488D-982A-9C1F27D899C2}" srcOrd="0" destOrd="0" presId="urn:microsoft.com/office/officeart/2018/2/layout/IconVerticalSolidList"/>
    <dgm:cxn modelId="{69CF328F-8B7C-438F-92EC-96A0A141F213}" type="presParOf" srcId="{C56AD6FA-5824-4742-BB13-24AC0CD87C04}" destId="{BD73ED4E-2B23-41BE-BDFD-7E0EFFCF7935}" srcOrd="1" destOrd="0" presId="urn:microsoft.com/office/officeart/2018/2/layout/IconVerticalSolidList"/>
    <dgm:cxn modelId="{79BAA0B3-9801-470D-953B-6ACBF388DD2E}" type="presParOf" srcId="{C56AD6FA-5824-4742-BB13-24AC0CD87C04}" destId="{30CF86E7-3A26-4377-B10F-7BE066924D9A}" srcOrd="2" destOrd="0" presId="urn:microsoft.com/office/officeart/2018/2/layout/IconVerticalSolidList"/>
    <dgm:cxn modelId="{C3C6CF9E-0129-4F3C-AC5D-44B6C9E5C3ED}" type="presParOf" srcId="{C56AD6FA-5824-4742-BB13-24AC0CD87C04}" destId="{2621BE30-83B6-486A-A7DB-AE2D843A8462}" srcOrd="3" destOrd="0" presId="urn:microsoft.com/office/officeart/2018/2/layout/IconVerticalSolidList"/>
    <dgm:cxn modelId="{BBA808F6-634E-4B2D-89E4-1FD4126EE267}" type="presParOf" srcId="{7162744F-F118-406E-BEFE-C8F10C733C3C}" destId="{DF8BF9E0-54DD-4076-9A79-E03E2AE2D790}" srcOrd="5" destOrd="0" presId="urn:microsoft.com/office/officeart/2018/2/layout/IconVerticalSolidList"/>
    <dgm:cxn modelId="{BBA9D7D9-B517-467E-9A68-D477337F4FD0}" type="presParOf" srcId="{7162744F-F118-406E-BEFE-C8F10C733C3C}" destId="{BF9BEEBA-70C1-48A2-9E6A-4AF9AC0C4CF1}" srcOrd="6" destOrd="0" presId="urn:microsoft.com/office/officeart/2018/2/layout/IconVerticalSolidList"/>
    <dgm:cxn modelId="{494FC983-A6FE-4E8C-ACA2-1DC85FBE4BCD}" type="presParOf" srcId="{BF9BEEBA-70C1-48A2-9E6A-4AF9AC0C4CF1}" destId="{72EF6E2D-7554-47C1-AFCD-B7F77E8E5EA3}" srcOrd="0" destOrd="0" presId="urn:microsoft.com/office/officeart/2018/2/layout/IconVerticalSolidList"/>
    <dgm:cxn modelId="{9710CAAD-789B-4195-8D85-F1A1F421A615}" type="presParOf" srcId="{BF9BEEBA-70C1-48A2-9E6A-4AF9AC0C4CF1}" destId="{EBDAD5F9-CCA5-4A8B-A4DE-D7CB9E061DAA}" srcOrd="1" destOrd="0" presId="urn:microsoft.com/office/officeart/2018/2/layout/IconVerticalSolidList"/>
    <dgm:cxn modelId="{437AA390-3FFD-4E09-8429-0EA7CF28A435}" type="presParOf" srcId="{BF9BEEBA-70C1-48A2-9E6A-4AF9AC0C4CF1}" destId="{0993B415-F4D4-4E9F-B5D6-B42726E2DF73}" srcOrd="2" destOrd="0" presId="urn:microsoft.com/office/officeart/2018/2/layout/IconVerticalSolidList"/>
    <dgm:cxn modelId="{68725EE2-3E75-4216-884F-84CE8DFCAAF7}" type="presParOf" srcId="{BF9BEEBA-70C1-48A2-9E6A-4AF9AC0C4CF1}" destId="{8BD734F1-CB94-40FC-A49B-BF150A59C247}" srcOrd="3" destOrd="0" presId="urn:microsoft.com/office/officeart/2018/2/layout/IconVerticalSolidList"/>
    <dgm:cxn modelId="{3F718716-ED6E-4B0F-A8A6-001829E19114}" type="presParOf" srcId="{7162744F-F118-406E-BEFE-C8F10C733C3C}" destId="{9EE4A25F-26B2-42A4-BF9B-1A5C27F7E213}" srcOrd="7" destOrd="0" presId="urn:microsoft.com/office/officeart/2018/2/layout/IconVerticalSolidList"/>
    <dgm:cxn modelId="{9F4DBCBF-CC96-40B0-86C0-BC9B2AFE85FD}" type="presParOf" srcId="{7162744F-F118-406E-BEFE-C8F10C733C3C}" destId="{6769C665-DBBB-41D4-A6AB-7A8633C63C1F}" srcOrd="8" destOrd="0" presId="urn:microsoft.com/office/officeart/2018/2/layout/IconVerticalSolidList"/>
    <dgm:cxn modelId="{6E9D39BE-E7A3-4DE0-A9BA-AF67A5532E4C}" type="presParOf" srcId="{6769C665-DBBB-41D4-A6AB-7A8633C63C1F}" destId="{9412AA55-5314-4E6C-8A90-A051F71A3B60}" srcOrd="0" destOrd="0" presId="urn:microsoft.com/office/officeart/2018/2/layout/IconVerticalSolidList"/>
    <dgm:cxn modelId="{9A7867AA-A4F5-48B4-AFE6-C347B8C6D242}" type="presParOf" srcId="{6769C665-DBBB-41D4-A6AB-7A8633C63C1F}" destId="{D646C953-5A3C-41B2-BC55-979465A67182}" srcOrd="1" destOrd="0" presId="urn:microsoft.com/office/officeart/2018/2/layout/IconVerticalSolidList"/>
    <dgm:cxn modelId="{5CF5D99E-1CC7-482E-9FFF-D5C3AD23F12F}" type="presParOf" srcId="{6769C665-DBBB-41D4-A6AB-7A8633C63C1F}" destId="{EFA82F6C-53F1-46DD-90E2-A30A3BAD1C90}" srcOrd="2" destOrd="0" presId="urn:microsoft.com/office/officeart/2018/2/layout/IconVerticalSolidList"/>
    <dgm:cxn modelId="{325F4280-5E03-47CE-935C-751F1D78422B}" type="presParOf" srcId="{6769C665-DBBB-41D4-A6AB-7A8633C63C1F}" destId="{9DE7D1FD-122D-415F-A1DF-25DCBB5A1F8A}" srcOrd="3" destOrd="0" presId="urn:microsoft.com/office/officeart/2018/2/layout/IconVerticalSolidList"/>
    <dgm:cxn modelId="{EB24EBCC-FD29-46AD-9398-9AF7234FB436}" type="presParOf" srcId="{7162744F-F118-406E-BEFE-C8F10C733C3C}" destId="{832A31D2-B134-4F17-91A3-AB6A0823B7B2}" srcOrd="9" destOrd="0" presId="urn:microsoft.com/office/officeart/2018/2/layout/IconVerticalSolidList"/>
    <dgm:cxn modelId="{4F827BCF-54A9-4009-9533-61299CBEED1E}" type="presParOf" srcId="{7162744F-F118-406E-BEFE-C8F10C733C3C}" destId="{E42EF04A-27DD-46B0-ADF6-9C2F3BADE4D1}" srcOrd="10" destOrd="0" presId="urn:microsoft.com/office/officeart/2018/2/layout/IconVerticalSolidList"/>
    <dgm:cxn modelId="{C5DE2E6A-F397-4AE4-B83C-06DFFB41E508}" type="presParOf" srcId="{E42EF04A-27DD-46B0-ADF6-9C2F3BADE4D1}" destId="{886869E0-5859-4786-871B-A8A1B9614305}" srcOrd="0" destOrd="0" presId="urn:microsoft.com/office/officeart/2018/2/layout/IconVerticalSolidList"/>
    <dgm:cxn modelId="{C216231B-4AF7-4513-8EE4-68A1F2410E5F}" type="presParOf" srcId="{E42EF04A-27DD-46B0-ADF6-9C2F3BADE4D1}" destId="{402791DF-3164-42BE-87C3-A32E91FEAF6A}" srcOrd="1" destOrd="0" presId="urn:microsoft.com/office/officeart/2018/2/layout/IconVerticalSolidList"/>
    <dgm:cxn modelId="{B226D65F-0055-4F7E-BE80-4B987C72B8A7}" type="presParOf" srcId="{E42EF04A-27DD-46B0-ADF6-9C2F3BADE4D1}" destId="{17E6BAF5-5686-4250-A45F-C6661C48DCE6}" srcOrd="2" destOrd="0" presId="urn:microsoft.com/office/officeart/2018/2/layout/IconVerticalSolidList"/>
    <dgm:cxn modelId="{61CD5F73-0EA5-4FEB-A557-A8B34E1E6A5A}" type="presParOf" srcId="{E42EF04A-27DD-46B0-ADF6-9C2F3BADE4D1}" destId="{363D970B-1921-4627-8FE3-273AC3CE411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12084-50D8-4BA7-AC15-241B11300189}">
      <dsp:nvSpPr>
        <dsp:cNvPr id="0" name=""/>
        <dsp:cNvSpPr/>
      </dsp:nvSpPr>
      <dsp:spPr>
        <a:xfrm>
          <a:off x="0" y="1253"/>
          <a:ext cx="3582221" cy="5340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D02F8-FC2F-4856-A6D6-5FEACCAD7251}">
      <dsp:nvSpPr>
        <dsp:cNvPr id="0" name=""/>
        <dsp:cNvSpPr/>
      </dsp:nvSpPr>
      <dsp:spPr>
        <a:xfrm>
          <a:off x="161544" y="121410"/>
          <a:ext cx="293717" cy="2937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620CB2-2D68-465E-8205-38E4FBCAE294}">
      <dsp:nvSpPr>
        <dsp:cNvPr id="0" name=""/>
        <dsp:cNvSpPr/>
      </dsp:nvSpPr>
      <dsp:spPr>
        <a:xfrm>
          <a:off x="616807" y="1253"/>
          <a:ext cx="2965413" cy="53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18" tIns="56518" rIns="56518" bIns="565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How we perceive what is going on in any given moment is influenced by our filters. </a:t>
          </a:r>
          <a:endParaRPr lang="en-US" sz="1100" kern="1200" dirty="0"/>
        </a:p>
      </dsp:txBody>
      <dsp:txXfrm>
        <a:off x="616807" y="1253"/>
        <a:ext cx="2965413" cy="534032"/>
      </dsp:txXfrm>
    </dsp:sp>
    <dsp:sp modelId="{039D79FC-4915-40AF-A72F-93A3AFD38B0A}">
      <dsp:nvSpPr>
        <dsp:cNvPr id="0" name=""/>
        <dsp:cNvSpPr/>
      </dsp:nvSpPr>
      <dsp:spPr>
        <a:xfrm>
          <a:off x="0" y="668793"/>
          <a:ext cx="3582221" cy="5340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7AF8F-860E-48E7-BBF1-DE2E6C40820A}">
      <dsp:nvSpPr>
        <dsp:cNvPr id="0" name=""/>
        <dsp:cNvSpPr/>
      </dsp:nvSpPr>
      <dsp:spPr>
        <a:xfrm>
          <a:off x="161544" y="788950"/>
          <a:ext cx="293717" cy="2937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4B0BA6-45DF-4B40-A489-1CB504F2C2C2}">
      <dsp:nvSpPr>
        <dsp:cNvPr id="0" name=""/>
        <dsp:cNvSpPr/>
      </dsp:nvSpPr>
      <dsp:spPr>
        <a:xfrm>
          <a:off x="616807" y="668793"/>
          <a:ext cx="2965413" cy="53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18" tIns="56518" rIns="56518" bIns="565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One of the most common perceptual filters is seeing what we expect to see: Stereotyping </a:t>
          </a:r>
          <a:endParaRPr lang="en-US" sz="1100" kern="1200" dirty="0"/>
        </a:p>
      </dsp:txBody>
      <dsp:txXfrm>
        <a:off x="616807" y="668793"/>
        <a:ext cx="2965413" cy="534032"/>
      </dsp:txXfrm>
    </dsp:sp>
    <dsp:sp modelId="{16E0B24E-D8DC-488D-982A-9C1F27D899C2}">
      <dsp:nvSpPr>
        <dsp:cNvPr id="0" name=""/>
        <dsp:cNvSpPr/>
      </dsp:nvSpPr>
      <dsp:spPr>
        <a:xfrm>
          <a:off x="0" y="1336333"/>
          <a:ext cx="3582221" cy="5340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3ED4E-2B23-41BE-BDFD-7E0EFFCF7935}">
      <dsp:nvSpPr>
        <dsp:cNvPr id="0" name=""/>
        <dsp:cNvSpPr/>
      </dsp:nvSpPr>
      <dsp:spPr>
        <a:xfrm>
          <a:off x="161544" y="1456490"/>
          <a:ext cx="293717" cy="2937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621BE30-83B6-486A-A7DB-AE2D843A8462}">
      <dsp:nvSpPr>
        <dsp:cNvPr id="0" name=""/>
        <dsp:cNvSpPr/>
      </dsp:nvSpPr>
      <dsp:spPr>
        <a:xfrm>
          <a:off x="616807" y="1336333"/>
          <a:ext cx="2965413" cy="53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18" tIns="56518" rIns="56518" bIns="565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E.g., a new colleague arrives at work, unsmiling. </a:t>
          </a:r>
          <a:endParaRPr lang="en-US" sz="1100" kern="1200" dirty="0"/>
        </a:p>
      </dsp:txBody>
      <dsp:txXfrm>
        <a:off x="616807" y="1336333"/>
        <a:ext cx="2965413" cy="534032"/>
      </dsp:txXfrm>
    </dsp:sp>
    <dsp:sp modelId="{72EF6E2D-7554-47C1-AFCD-B7F77E8E5EA3}">
      <dsp:nvSpPr>
        <dsp:cNvPr id="0" name=""/>
        <dsp:cNvSpPr/>
      </dsp:nvSpPr>
      <dsp:spPr>
        <a:xfrm>
          <a:off x="0" y="2003873"/>
          <a:ext cx="3582221" cy="5340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AD5F9-CCA5-4A8B-A4DE-D7CB9E061DAA}">
      <dsp:nvSpPr>
        <dsp:cNvPr id="0" name=""/>
        <dsp:cNvSpPr/>
      </dsp:nvSpPr>
      <dsp:spPr>
        <a:xfrm>
          <a:off x="161544" y="2124030"/>
          <a:ext cx="293717" cy="2937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D734F1-CB94-40FC-A49B-BF150A59C247}">
      <dsp:nvSpPr>
        <dsp:cNvPr id="0" name=""/>
        <dsp:cNvSpPr/>
      </dsp:nvSpPr>
      <dsp:spPr>
        <a:xfrm>
          <a:off x="616807" y="2003873"/>
          <a:ext cx="2965413" cy="53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18" tIns="56518" rIns="56518" bIns="565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We perceive them as unfriendly. </a:t>
          </a:r>
          <a:endParaRPr lang="en-US" sz="1100" kern="1200" dirty="0"/>
        </a:p>
      </dsp:txBody>
      <dsp:txXfrm>
        <a:off x="616807" y="2003873"/>
        <a:ext cx="2965413" cy="534032"/>
      </dsp:txXfrm>
    </dsp:sp>
    <dsp:sp modelId="{9412AA55-5314-4E6C-8A90-A051F71A3B60}">
      <dsp:nvSpPr>
        <dsp:cNvPr id="0" name=""/>
        <dsp:cNvSpPr/>
      </dsp:nvSpPr>
      <dsp:spPr>
        <a:xfrm>
          <a:off x="0" y="2671413"/>
          <a:ext cx="3582221" cy="53403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6C953-5A3C-41B2-BC55-979465A67182}">
      <dsp:nvSpPr>
        <dsp:cNvPr id="0" name=""/>
        <dsp:cNvSpPr/>
      </dsp:nvSpPr>
      <dsp:spPr>
        <a:xfrm>
          <a:off x="161544" y="2791570"/>
          <a:ext cx="293717" cy="2937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E7D1FD-122D-415F-A1DF-25DCBB5A1F8A}">
      <dsp:nvSpPr>
        <dsp:cNvPr id="0" name=""/>
        <dsp:cNvSpPr/>
      </dsp:nvSpPr>
      <dsp:spPr>
        <a:xfrm>
          <a:off x="616807" y="2671413"/>
          <a:ext cx="2965413" cy="53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18" tIns="56518" rIns="56518" bIns="565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We put an unfriendly label on that person. </a:t>
          </a:r>
          <a:endParaRPr lang="en-US" sz="1100" kern="1200" dirty="0"/>
        </a:p>
      </dsp:txBody>
      <dsp:txXfrm>
        <a:off x="616807" y="2671413"/>
        <a:ext cx="2965413" cy="534032"/>
      </dsp:txXfrm>
    </dsp:sp>
    <dsp:sp modelId="{886869E0-5859-4786-871B-A8A1B9614305}">
      <dsp:nvSpPr>
        <dsp:cNvPr id="0" name=""/>
        <dsp:cNvSpPr/>
      </dsp:nvSpPr>
      <dsp:spPr>
        <a:xfrm>
          <a:off x="0" y="3338953"/>
          <a:ext cx="3582221" cy="5340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791DF-3164-42BE-87C3-A32E91FEAF6A}">
      <dsp:nvSpPr>
        <dsp:cNvPr id="0" name=""/>
        <dsp:cNvSpPr/>
      </dsp:nvSpPr>
      <dsp:spPr>
        <a:xfrm>
          <a:off x="161544" y="3459110"/>
          <a:ext cx="293717" cy="2937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3D970B-1921-4627-8FE3-273AC3CE4112}">
      <dsp:nvSpPr>
        <dsp:cNvPr id="0" name=""/>
        <dsp:cNvSpPr/>
      </dsp:nvSpPr>
      <dsp:spPr>
        <a:xfrm>
          <a:off x="616807" y="3338953"/>
          <a:ext cx="2965413" cy="53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18" tIns="56518" rIns="56518" bIns="565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That label affects how we relate with them in the future.  </a:t>
          </a:r>
          <a:endParaRPr lang="en-US" sz="1100" kern="1200" dirty="0"/>
        </a:p>
      </dsp:txBody>
      <dsp:txXfrm>
        <a:off x="616807" y="3338953"/>
        <a:ext cx="2965413" cy="534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461AF-A26B-4180-83BB-63510C8AEA1D}" type="datetimeFigureOut">
              <a:rPr lang="en-GB" smtClean="0"/>
              <a:t>25/03/2021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E1417-F764-44C7-B362-9FCC0AA3A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9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A98BD-B190-0946-A2C0-A619EE5E4CF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010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A98BD-B190-0946-A2C0-A619EE5E4CFD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941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7D75F-965D-934F-9D3D-758698AB67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15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A98BD-B190-0946-A2C0-A619EE5E4CFD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31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7D75F-965D-934F-9D3D-758698AB67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26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7D75F-965D-934F-9D3D-758698AB67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ECCFA-F49D-1548-8BEC-32089F0E89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A98BD-B190-0946-A2C0-A619EE5E4CF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225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7D75F-965D-934F-9D3D-758698AB67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34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A98BD-B190-0946-A2C0-A619EE5E4CF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A98BD-B190-0946-A2C0-A619EE5E4CFD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457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77041-599F-44E1-AAC0-FB5C24AA60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0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A98BD-B190-0946-A2C0-A619EE5E4CFD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585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A98BD-B190-0946-A2C0-A619EE5E4CFD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08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D0771-0E0F-4B18-AF8D-7007222F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F8BD1-9830-4ABE-BF77-735B51FE1C33}" type="datetime1">
              <a:rPr lang="en-GB" smtClean="0"/>
              <a:t>25/03/2021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DB2F2-02CF-4C5B-AC2F-35183F5C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485A3-5724-42AD-8E88-1684EDC4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26F64A-E9AF-4C88-B76A-6E1A980C29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5626" y="2102644"/>
            <a:ext cx="4610100" cy="897732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6493C15-691B-4494-BA4A-D1FC4BBB52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05626" y="3000376"/>
            <a:ext cx="4610100" cy="897732"/>
          </a:xfrm>
        </p:spPr>
        <p:txBody>
          <a:bodyPr/>
          <a:lstStyle>
            <a:lvl1pPr marL="0" indent="0" algn="l">
              <a:buNone/>
              <a:defRPr sz="2400" b="0"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64DA7CE-4084-4D4C-8C01-05264B6184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05626" y="3898108"/>
            <a:ext cx="4610100" cy="897732"/>
          </a:xfrm>
        </p:spPr>
        <p:txBody>
          <a:bodyPr/>
          <a:lstStyle>
            <a:lvl1pPr marL="0" indent="0" algn="l">
              <a:buNone/>
              <a:defRPr sz="2000" b="0">
                <a:latin typeface="+mn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29D09-F294-4247-9A7D-9D2EE36297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0888" y="4204099"/>
            <a:ext cx="323850" cy="28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0443E-7D00-4622-8D2D-987999B86C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60272" y="5493540"/>
            <a:ext cx="2650765" cy="104537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95D9789-543C-4B81-A814-A13F03D2C9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912396"/>
            <a:ext cx="6362700" cy="458114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D843AB-2584-4EA4-9C0D-D95D85E0603F}"/>
              </a:ext>
            </a:extLst>
          </p:cNvPr>
          <p:cNvCxnSpPr/>
          <p:nvPr userDrawn="1"/>
        </p:nvCxnSpPr>
        <p:spPr>
          <a:xfrm>
            <a:off x="6343650" y="2102644"/>
            <a:ext cx="0" cy="2693196"/>
          </a:xfrm>
          <a:prstGeom prst="line">
            <a:avLst/>
          </a:prstGeom>
          <a:ln w="508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7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7F35-69D0-4445-95C2-FB28F725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9CC96-4787-4E4B-BEB8-F37F83B36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536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04CC2-B3F5-496F-BE1E-C26869CE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5646F32F-BE71-4C37-A17F-7E19F6110564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42EA3-68CD-4BD1-9151-AE7E78F3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9378-02EF-49CB-A80C-5A86A630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07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327E0-3D4E-475A-8DD4-B45AFBD15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499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7B2CC3-86E5-4F67-8FC2-4CC8B392D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499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9E1DC-6D7E-4101-B594-33AC288D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74DAD76D-AC90-4838-8ED9-223BBA9CD8E1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14A50-27E1-41D6-8D69-B3211708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13B1B-6907-4597-BCA6-B638C1A74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305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372437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97877" y="692004"/>
            <a:ext cx="10972800" cy="6912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4233" y="6558541"/>
            <a:ext cx="775855" cy="269724"/>
          </a:xfrm>
          <a:prstGeom prst="rect">
            <a:avLst/>
          </a:prstGeom>
        </p:spPr>
        <p:txBody>
          <a:bodyPr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</a:lstStyle>
          <a:p>
            <a:fld id="{DF7FE34C-B423-C042-BBD0-C5F0B9137E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75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3E5075-FD64-D742-88A4-89F7904D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2084-62C1-EB49-8CA4-FD97929069E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7AC886-D87A-6B41-A295-16E55FCF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893C7-5114-D144-8DC4-655B5DDE6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C3CD-DCB1-8B4A-AE37-2F5D9ECB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7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D0771-0E0F-4B18-AF8D-7007222F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20B4-A78B-4C03-9710-3F7C6FC2103E}" type="datetime1">
              <a:rPr lang="en-GB" smtClean="0"/>
              <a:t>25/03/2021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DB2F2-02CF-4C5B-AC2F-35183F5C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485A3-5724-42AD-8E88-1684EDC4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57EB90-10BC-4EE4-A4A9-9C6B11F5E2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6" y="158802"/>
            <a:ext cx="6039410" cy="651862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441B2B-4AF9-4B4E-8363-916D94A0F5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646" y="2155826"/>
            <a:ext cx="4219575" cy="47625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9489EDE-2A1F-4128-8D7E-EEEDCF4C1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9647" y="2701925"/>
            <a:ext cx="4219575" cy="476250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8776CA0-3543-4AD6-9D7F-DABBA1FD75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9648" y="3248024"/>
            <a:ext cx="4219575" cy="962025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212F6-CE93-4ED4-9615-F14F17EA06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3275" y="5819776"/>
            <a:ext cx="3238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1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IA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34A4-23BD-4133-8D61-2DAD9DB0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08971" cy="108281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AAFC1-AE14-499B-BCFF-81BBFF15E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1950"/>
            <a:ext cx="5181600" cy="3527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C1484-161B-463A-B034-09FF62CF6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31950"/>
            <a:ext cx="5181600" cy="3527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7A942-F615-43BB-8F83-11CDB26E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BAA5268F-FB86-470B-95F4-22EF5FD48398}" type="datetime1">
              <a:rPr lang="en-GB" smtClean="0"/>
              <a:t>25/03/2021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46EED-A9C8-49FE-8DBC-0C63B233A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D87B6-F943-449E-AEA1-190C47101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F4D8B8-35D5-48FE-90EC-A86FF039D58D}"/>
              </a:ext>
            </a:extLst>
          </p:cNvPr>
          <p:cNvCxnSpPr/>
          <p:nvPr userDrawn="1"/>
        </p:nvCxnSpPr>
        <p:spPr>
          <a:xfrm>
            <a:off x="838200" y="1447943"/>
            <a:ext cx="105156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39D4EE-2BBC-475F-BE54-032083158BFD}"/>
              </a:ext>
            </a:extLst>
          </p:cNvPr>
          <p:cNvCxnSpPr/>
          <p:nvPr userDrawn="1"/>
        </p:nvCxnSpPr>
        <p:spPr>
          <a:xfrm>
            <a:off x="831571" y="5383006"/>
            <a:ext cx="105156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14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34A4-23BD-4133-8D61-2DAD9DB0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5181600" cy="1554163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AAFC1-AE14-499B-BCFF-81BBFF15E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27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7A942-F615-43BB-8F83-11CDB26E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246FDC7B-1AC0-498D-9EA5-678133C43D4E}" type="datetime1">
              <a:rPr lang="en-GB" smtClean="0"/>
              <a:t>25/03/2021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46EED-A9C8-49FE-8DBC-0C63B233A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D87B6-F943-449E-AEA1-190C47101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0C5C01-94A4-4C4A-B0B2-4EA2007A49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9" y="154950"/>
            <a:ext cx="5591176" cy="63379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55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994B8-DA4E-44DB-9A52-94063F86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BC90D-F950-47F6-A72D-ABFDEC67B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A6119-0AF3-4B54-ACD7-FA816728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5100"/>
            <a:ext cx="2743200" cy="206375"/>
          </a:xfrm>
        </p:spPr>
        <p:txBody>
          <a:bodyPr/>
          <a:lstStyle/>
          <a:p>
            <a:fld id="{39F91102-823E-4711-BBBF-FA4F1B40D737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D5BDB-96A3-495F-BE02-25018B6B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100"/>
            <a:ext cx="4114800" cy="206375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B4265-95C2-45FB-BCA0-5DEE54C1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100"/>
            <a:ext cx="2743200" cy="206375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29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0A3E-A847-4C33-B6C1-0624A076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2A2BB-DA09-46BE-88B2-C6C944B2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8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6AB09-6831-4DCC-912F-D6B4A60A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78C821C9-9772-4C6E-91DC-C91EFD5C7CCA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17EA3-0160-43E0-A253-180170F7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53BE9-4B51-406D-92FE-906FF338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41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D5C1-66EA-4D6D-B5CF-3CD83776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69328-7EB0-427C-AE34-A231E7BCA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B497F-BB11-47BA-B823-08F0F4E9E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2A571-E829-4A25-9319-058C1119F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A0E2F-EF9F-4D68-9007-17C245644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BCF0FA-B2CE-4EC6-A85F-DE7723C7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C96FB1E0-D267-4003-8425-CB6952971551}" type="datetime1">
              <a:rPr lang="en-GB" smtClean="0"/>
              <a:t>25/03/2021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31F7CC-9B43-417E-981C-1ED25439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C12681-29C5-4825-98D0-FF8A30E7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2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8130-8D13-4099-A40F-F073C56E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4D02F-3F36-4FE2-8933-96EC75BC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36C422F3-AF10-4131-AD87-8F0E7817A31D}" type="datetime1">
              <a:rPr lang="en-GB" smtClean="0"/>
              <a:t>25/03/2021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4B0A5-0AF2-44B2-BDAB-533D7F780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7257E-DE01-4466-8C23-ED8341A4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60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B27C-48AA-4C84-BD5F-166AE1B5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97B50-BE93-4F7A-8B79-046E63B62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613A8-F23B-41D8-B7DC-9CCD5960E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BDD97-912D-47C5-BC75-A7A4F96D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6050"/>
            <a:ext cx="2743200" cy="225425"/>
          </a:xfrm>
        </p:spPr>
        <p:txBody>
          <a:bodyPr/>
          <a:lstStyle/>
          <a:p>
            <a:fld id="{07F8E17C-3F8D-4ADE-937B-A87C64C65124}" type="datetime1">
              <a:rPr lang="en-GB" smtClean="0"/>
              <a:t>25/03/2021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05CFF-111D-4A9E-8063-ACFFF5D6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225425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B7D1D-39D4-4E44-A601-537D63FC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6050"/>
            <a:ext cx="2743200" cy="225425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0807F-5B93-4C45-9EC5-240501CF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6A568-5788-4007-AF43-2A53196AC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00B98-24C3-4598-B97F-23FA6A4AB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4567-98F2-4E1C-8085-E6E150216163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EBEC0-11B4-484C-8DB6-4A532C2F6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ACA9C-0DCF-404B-B0C7-F8DB72581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6F3CA-32A7-4857-9A46-A93E0C77ABF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53725" y="6143625"/>
            <a:ext cx="323850" cy="28575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364E732-3E2A-48EE-9CC4-83D758FE89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4943475"/>
            <a:ext cx="314854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3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52" r:id="rId3"/>
    <p:sldLayoutId id="2147483661" r:id="rId4"/>
    <p:sldLayoutId id="2147483649" r:id="rId5"/>
    <p:sldLayoutId id="2147483650" r:id="rId6"/>
    <p:sldLayoutId id="2147483653" r:id="rId7"/>
    <p:sldLayoutId id="2147483654" r:id="rId8"/>
    <p:sldLayoutId id="2147483656" r:id="rId9"/>
    <p:sldLayoutId id="2147483658" r:id="rId10"/>
    <p:sldLayoutId id="2147483659" r:id="rId11"/>
    <p:sldLayoutId id="2147483662" r:id="rId12"/>
    <p:sldLayoutId id="214748366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654641-19E5-463A-BB65-011ED48605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5626" y="2102644"/>
            <a:ext cx="3551785" cy="897732"/>
          </a:xfrm>
        </p:spPr>
        <p:txBody>
          <a:bodyPr>
            <a:normAutofit/>
          </a:bodyPr>
          <a:lstStyle/>
          <a:p>
            <a:r>
              <a:rPr lang="en-GB" dirty="0"/>
              <a:t>The Changing Face of Client Servicing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2914-7E78-4187-B19C-24E3484633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endParaRPr lang="en-GB" sz="2800" dirty="0"/>
          </a:p>
          <a:p>
            <a:r>
              <a:rPr lang="en-GB" sz="2800" dirty="0"/>
              <a:t>Jamie Matthews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DD128-2399-40D3-9E6B-694E1B7853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endParaRPr lang="en-GB" sz="2800" dirty="0"/>
          </a:p>
          <a:p>
            <a:r>
              <a:rPr lang="en-GB" sz="2800" dirty="0"/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741478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picture containing water, nature, ice, clouds&#10;&#10;Description automatically generated">
            <a:extLst>
              <a:ext uri="{FF2B5EF4-FFF2-40B4-BE49-F238E27FC236}">
                <a16:creationId xmlns:a16="http://schemas.microsoft.com/office/drawing/2014/main" id="{4B7022EC-E3A1-0A4B-AD70-E4C1A2D5F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" b="28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5612C-E96B-C54E-8A17-81DEAF72E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7FE34C-B423-C042-BBD0-C5F0B9137E66}" type="slidenum"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B842FB-2409-8C41-9443-8F0CAA9880BD}"/>
              </a:ext>
            </a:extLst>
          </p:cNvPr>
          <p:cNvSpPr txBox="1">
            <a:spLocks/>
          </p:cNvSpPr>
          <p:nvPr/>
        </p:nvSpPr>
        <p:spPr>
          <a:xfrm>
            <a:off x="6754406" y="1030309"/>
            <a:ext cx="3712387" cy="13171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49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670950" indent="-1620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IQ determines 20-25% of business success</a:t>
            </a:r>
            <a:endParaRPr lang="en-GB" sz="1788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788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788" dirty="0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C97FA-833A-4648-9DDD-AD5BF01AE662}"/>
              </a:ext>
            </a:extLst>
          </p:cNvPr>
          <p:cNvSpPr txBox="1">
            <a:spLocks/>
          </p:cNvSpPr>
          <p:nvPr/>
        </p:nvSpPr>
        <p:spPr>
          <a:xfrm>
            <a:off x="6754406" y="2770443"/>
            <a:ext cx="3712387" cy="13171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49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670950" indent="-1620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EQ determines 70-75% of business success</a:t>
            </a:r>
            <a:endParaRPr lang="en-GB" sz="1788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788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78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04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picture containing water, nature, ice, clouds&#10;&#10;Description automatically generated">
            <a:extLst>
              <a:ext uri="{FF2B5EF4-FFF2-40B4-BE49-F238E27FC236}">
                <a16:creationId xmlns:a16="http://schemas.microsoft.com/office/drawing/2014/main" id="{4B7022EC-E3A1-0A4B-AD70-E4C1A2D5F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" b="28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5612C-E96B-C54E-8A17-81DEAF72E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7FE34C-B423-C042-BBD0-C5F0B9137E66}" type="slidenum"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B842FB-2409-8C41-9443-8F0CAA9880BD}"/>
              </a:ext>
            </a:extLst>
          </p:cNvPr>
          <p:cNvSpPr txBox="1">
            <a:spLocks/>
          </p:cNvSpPr>
          <p:nvPr/>
        </p:nvSpPr>
        <p:spPr>
          <a:xfrm>
            <a:off x="6754406" y="1030642"/>
            <a:ext cx="3712387" cy="13171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49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670950" indent="-1620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Balanced performance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Decision Making 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C97FA-833A-4648-9DDD-AD5BF01AE662}"/>
              </a:ext>
            </a:extLst>
          </p:cNvPr>
          <p:cNvSpPr txBox="1">
            <a:spLocks/>
          </p:cNvSpPr>
          <p:nvPr/>
        </p:nvSpPr>
        <p:spPr>
          <a:xfrm>
            <a:off x="6754406" y="3561736"/>
            <a:ext cx="3712387" cy="13171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2349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670950" indent="-1620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Self Awareness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Motivation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Self Management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Social Skills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Empathy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7904CD-9ECE-CD40-BCC1-5B6D7FD20012}"/>
              </a:ext>
            </a:extLst>
          </p:cNvPr>
          <p:cNvSpPr txBox="1">
            <a:spLocks/>
          </p:cNvSpPr>
          <p:nvPr/>
        </p:nvSpPr>
        <p:spPr>
          <a:xfrm>
            <a:off x="6096001" y="1147704"/>
            <a:ext cx="653143" cy="7162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49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670950" indent="-1620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solidFill>
                  <a:schemeClr val="tx1"/>
                </a:solidFill>
                <a:latin typeface="+mn-lt"/>
              </a:rPr>
              <a:t>IQ</a:t>
            </a:r>
          </a:p>
          <a:p>
            <a:pPr marL="0" indent="0">
              <a:buNone/>
            </a:pPr>
            <a:endParaRPr lang="en-GB" sz="28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GB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59D6F6-1FDB-0349-AD59-4DB260EA9EA3}"/>
              </a:ext>
            </a:extLst>
          </p:cNvPr>
          <p:cNvSpPr txBox="1">
            <a:spLocks/>
          </p:cNvSpPr>
          <p:nvPr/>
        </p:nvSpPr>
        <p:spPr>
          <a:xfrm>
            <a:off x="6096000" y="3018966"/>
            <a:ext cx="653143" cy="8062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49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670950" indent="-1620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solidFill>
                  <a:schemeClr val="tx1"/>
                </a:solidFill>
                <a:latin typeface="+mn-lt"/>
              </a:rPr>
              <a:t>EQ</a:t>
            </a:r>
          </a:p>
          <a:p>
            <a:pPr marL="0" indent="0">
              <a:buNone/>
            </a:pPr>
            <a:endParaRPr lang="en-GB" sz="28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GB"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6CDA6E-1465-2848-AF2D-87E1544B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750" y="3825256"/>
            <a:ext cx="1825736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9EEF1-6301-4A95-B001-E5CC368F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56" y="77074"/>
            <a:ext cx="7722016" cy="1181468"/>
          </a:xfrm>
        </p:spPr>
        <p:txBody>
          <a:bodyPr vert="horz" lIns="74295" tIns="37148" rIns="74295" bIns="37148" rtlCol="0" anchor="b">
            <a:normAutofit/>
          </a:bodyPr>
          <a:lstStyle/>
          <a:p>
            <a:r>
              <a:rPr lang="en-US" sz="2400" dirty="0">
                <a:latin typeface="+mn-lt"/>
              </a:rPr>
              <a:t>We respond to situations based on our perception. </a:t>
            </a:r>
          </a:p>
        </p:txBody>
      </p:sp>
      <p:pic>
        <p:nvPicPr>
          <p:cNvPr id="9" name="Picture 2" descr="Image result for rabbit duck illusion">
            <a:extLst>
              <a:ext uri="{FF2B5EF4-FFF2-40B4-BE49-F238E27FC236}">
                <a16:creationId xmlns:a16="http://schemas.microsoft.com/office/drawing/2014/main" id="{83609160-B00D-431F-AA24-9A8767E93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6448" y="2007639"/>
            <a:ext cx="5059366" cy="28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 descr="Image result for girl illusion">
            <a:extLst>
              <a:ext uri="{FF2B5EF4-FFF2-40B4-BE49-F238E27FC236}">
                <a16:creationId xmlns:a16="http://schemas.microsoft.com/office/drawing/2014/main" id="{8D00550C-2347-D34D-B4B5-127B4916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056" y="2007639"/>
            <a:ext cx="2075185" cy="284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0671F425-A295-1B4B-9625-8180538CC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38072" y="2679120"/>
            <a:ext cx="2954585" cy="1229222"/>
          </a:xfrm>
        </p:spPr>
        <p:txBody>
          <a:bodyPr vert="horz" lIns="74295" tIns="37148" rIns="74295" bIns="37148" rtlCol="0">
            <a:noAutofit/>
          </a:bodyPr>
          <a:lstStyle/>
          <a:p>
            <a:pPr marL="0" indent="0">
              <a:buNone/>
            </a:pPr>
            <a:r>
              <a:rPr lang="en-US" sz="2400" b="1" dirty="0"/>
              <a:t>We can choose to look at things from others’ point of view (empathy) or to stay fixed on our own…..</a:t>
            </a:r>
          </a:p>
        </p:txBody>
      </p:sp>
    </p:spTree>
    <p:extLst>
      <p:ext uri="{BB962C8B-B14F-4D97-AF65-F5344CB8AC3E}">
        <p14:creationId xmlns:p14="http://schemas.microsoft.com/office/powerpoint/2010/main" val="41323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0F3F4D18-BA99-594A-8217-A1386D8D6FF0}"/>
              </a:ext>
            </a:extLst>
          </p:cNvPr>
          <p:cNvSpPr txBox="1">
            <a:spLocks/>
          </p:cNvSpPr>
          <p:nvPr/>
        </p:nvSpPr>
        <p:spPr>
          <a:xfrm>
            <a:off x="4588625" y="1295081"/>
            <a:ext cx="6846945" cy="4267837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marL="2349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670950" indent="-1620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162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>
                    <a:lumMod val="6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900" indent="0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Competencies </a:t>
            </a:r>
          </a:p>
          <a:p>
            <a:pPr marL="378619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Perceptions of others </a:t>
            </a:r>
          </a:p>
          <a:p>
            <a:pPr marL="378619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Listening </a:t>
            </a:r>
          </a:p>
          <a:p>
            <a:pPr marL="378619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Empathy</a:t>
            </a:r>
          </a:p>
          <a:p>
            <a:pPr marL="378618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72900" indent="0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Social awareness </a:t>
            </a:r>
          </a:p>
          <a:p>
            <a:pPr marL="33491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Your ability to understand other people, to accurately pick up on emotions in other people and understand what is really going on with them. </a:t>
            </a:r>
          </a:p>
          <a:p>
            <a:pPr marL="33491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It means perceiving what other people are thinking and feeling even if you do not think and feel the same way.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B809D-77E4-9049-BEB0-8FE480564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25" y="1838798"/>
            <a:ext cx="2726060" cy="318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8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81D499-5CD6-2040-A212-6CF186ED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407" y="953534"/>
            <a:ext cx="4525593" cy="379141"/>
          </a:xfrm>
        </p:spPr>
        <p:txBody>
          <a:bodyPr vert="horz" lIns="74295" tIns="37148" rIns="74295" bIns="37148" rtlCol="0" anchor="ctr"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Perceptions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</a:t>
            </a:r>
            <a:br>
              <a:rPr lang="en-US" dirty="0">
                <a:solidFill>
                  <a:srgbClr val="FFFFFF"/>
                </a:solidFill>
                <a:latin typeface="+mn-lt"/>
              </a:rPr>
            </a:b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A86C93E-FAE2-034D-AA8F-9AD6B877C2C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7648182"/>
              </p:ext>
            </p:extLst>
          </p:nvPr>
        </p:nvGraphicFramePr>
        <p:xfrm>
          <a:off x="7231876" y="1491879"/>
          <a:ext cx="3582221" cy="3874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Perception Is Everything: Transform Your Workplace Perception">
            <a:extLst>
              <a:ext uri="{FF2B5EF4-FFF2-40B4-BE49-F238E27FC236}">
                <a16:creationId xmlns:a16="http://schemas.microsoft.com/office/drawing/2014/main" id="{624E5C61-AC9E-A64C-9AAC-3CCC1AD4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80" y="1890081"/>
            <a:ext cx="4614620" cy="30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5693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90548" y="4051455"/>
            <a:ext cx="249557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0546" y="4517454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0546" y="4961411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F15D2-5CC2-C148-A229-1060C008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2" y="644193"/>
            <a:ext cx="9479039" cy="6213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07255-5F00-5245-831C-C333C5885AE0}"/>
              </a:ext>
            </a:extLst>
          </p:cNvPr>
          <p:cNvSpPr txBox="1"/>
          <p:nvPr/>
        </p:nvSpPr>
        <p:spPr>
          <a:xfrm>
            <a:off x="9817049" y="4794453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Changing Face of Client Servicing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4E167-E59E-B548-B06E-A13AD87F5CA6}"/>
              </a:ext>
            </a:extLst>
          </p:cNvPr>
          <p:cNvSpPr txBox="1"/>
          <p:nvPr/>
        </p:nvSpPr>
        <p:spPr>
          <a:xfrm>
            <a:off x="9817049" y="459527"/>
            <a:ext cx="237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833722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8BE7E2-A442-804A-ADEC-F6F3DA51E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8" y="742967"/>
            <a:ext cx="2775628" cy="379141"/>
          </a:xfrm>
        </p:spPr>
        <p:txBody>
          <a:bodyPr vert="horz" lIns="74295" tIns="37148" rIns="74295" bIns="37148" rtlCol="0" anchor="ctr"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Listening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87498B2-7EA8-EC4F-968A-E5EE1624B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64"/>
          <a:stretch/>
        </p:blipFill>
        <p:spPr>
          <a:xfrm>
            <a:off x="3534396" y="1835347"/>
            <a:ext cx="5123208" cy="31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65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8BE7E2-A442-804A-ADEC-F6F3DA51E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80" y="806093"/>
            <a:ext cx="5658150" cy="379141"/>
          </a:xfrm>
        </p:spPr>
        <p:txBody>
          <a:bodyPr vert="horz" lIns="74295" tIns="37148" rIns="74295" bIns="37148" rtlCol="0" anchor="ctr">
            <a:normAutofit fontScale="90000"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Listening - </a:t>
            </a:r>
            <a:r>
              <a:rPr lang="en-GB" sz="2800" dirty="0"/>
              <a:t>Six Negative Listening Habits 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5C024E-3D9B-8B4D-88AB-A33A4DA0648C}"/>
              </a:ext>
            </a:extLst>
          </p:cNvPr>
          <p:cNvSpPr txBox="1">
            <a:spLocks/>
          </p:cNvSpPr>
          <p:nvPr/>
        </p:nvSpPr>
        <p:spPr>
          <a:xfrm>
            <a:off x="2408113" y="806093"/>
            <a:ext cx="2914949" cy="4473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800" kern="1200" dirty="0">
                <a:solidFill>
                  <a:schemeClr val="bg1">
                    <a:lumMod val="65000"/>
                  </a:schemeClr>
                </a:solidFill>
                <a:latin typeface="Serifa Std 65 Bold"/>
                <a:ea typeface="+mj-ea"/>
                <a:cs typeface="Serifa Std 65 Bold"/>
              </a:defRPr>
            </a:lvl1pPr>
          </a:lstStyle>
          <a:p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1EC3A-C659-3B4B-B144-4CCE9A6EF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54" y="1553367"/>
            <a:ext cx="411229" cy="411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4198BC-9397-5D4E-A7FD-07417B4D4904}"/>
              </a:ext>
            </a:extLst>
          </p:cNvPr>
          <p:cNvSpPr txBox="1"/>
          <p:nvPr/>
        </p:nvSpPr>
        <p:spPr>
          <a:xfrm>
            <a:off x="1360754" y="1591945"/>
            <a:ext cx="7872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FAKER: You appear to be listening, but your mind is elsewhere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8147CF-4E88-8941-802A-E0055145E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54" y="2220195"/>
            <a:ext cx="411229" cy="411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68ED6B-DBF5-AE4A-915A-6CCB77BD9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54" y="2887023"/>
            <a:ext cx="411229" cy="411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2FD9F-DDDC-DF4D-832B-0820FC11B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54" y="3553851"/>
            <a:ext cx="411229" cy="411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90A6CD-610C-ED4A-AEED-D044AAFD8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54" y="4220679"/>
            <a:ext cx="411229" cy="4112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838CB-F330-4244-B756-F00340F2E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54" y="4797564"/>
            <a:ext cx="411229" cy="4112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10A59E-1C2F-4847-B820-3F0C6568135F}"/>
              </a:ext>
            </a:extLst>
          </p:cNvPr>
          <p:cNvSpPr txBox="1"/>
          <p:nvPr/>
        </p:nvSpPr>
        <p:spPr>
          <a:xfrm>
            <a:off x="1360754" y="2258571"/>
            <a:ext cx="7872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INTERUPTER: You are too impatient to listen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9DBCEE-D74B-0449-937A-A153D9BBDE5A}"/>
              </a:ext>
            </a:extLst>
          </p:cNvPr>
          <p:cNvSpPr txBox="1"/>
          <p:nvPr/>
        </p:nvSpPr>
        <p:spPr>
          <a:xfrm>
            <a:off x="1360752" y="2920236"/>
            <a:ext cx="854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INTELLECTUAL: You don’t listen to the words, just try to fit them in to your logic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2B7A7-77D6-0544-A4B1-E38C9B526F15}"/>
              </a:ext>
            </a:extLst>
          </p:cNvPr>
          <p:cNvSpPr txBox="1"/>
          <p:nvPr/>
        </p:nvSpPr>
        <p:spPr>
          <a:xfrm>
            <a:off x="1360752" y="3594909"/>
            <a:ext cx="7872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HAPPY HOOKER: You take what the speaker is saying and try and out do 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C809D8-6775-A049-AB75-30F8597854A6}"/>
              </a:ext>
            </a:extLst>
          </p:cNvPr>
          <p:cNvSpPr txBox="1"/>
          <p:nvPr/>
        </p:nvSpPr>
        <p:spPr>
          <a:xfrm>
            <a:off x="1360751" y="4269582"/>
            <a:ext cx="7872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REBUTTAL MAKER: You use the speakers' words to try and prove them wrong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D1F9FD-FD03-8C4F-8504-29FF1C1CB914}"/>
              </a:ext>
            </a:extLst>
          </p:cNvPr>
          <p:cNvSpPr txBox="1"/>
          <p:nvPr/>
        </p:nvSpPr>
        <p:spPr>
          <a:xfrm>
            <a:off x="1360750" y="4859291"/>
            <a:ext cx="9214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ADVICE GIVER: You don’t always explore feeling before jumping in with solutions</a:t>
            </a:r>
          </a:p>
        </p:txBody>
      </p:sp>
    </p:spTree>
    <p:extLst>
      <p:ext uri="{BB962C8B-B14F-4D97-AF65-F5344CB8AC3E}">
        <p14:creationId xmlns:p14="http://schemas.microsoft.com/office/powerpoint/2010/main" val="12435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5693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90548" y="4051455"/>
            <a:ext cx="249557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0546" y="4517454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0546" y="4961411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F15D2-5CC2-C148-A229-1060C008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2" y="644193"/>
            <a:ext cx="9479039" cy="6213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07255-5F00-5245-831C-C333C5885AE0}"/>
              </a:ext>
            </a:extLst>
          </p:cNvPr>
          <p:cNvSpPr txBox="1"/>
          <p:nvPr/>
        </p:nvSpPr>
        <p:spPr>
          <a:xfrm>
            <a:off x="9817049" y="4794453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Changing Face of Client Servicing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E5F98-1A43-9547-8510-0D54F6004470}"/>
              </a:ext>
            </a:extLst>
          </p:cNvPr>
          <p:cNvSpPr txBox="1"/>
          <p:nvPr/>
        </p:nvSpPr>
        <p:spPr>
          <a:xfrm>
            <a:off x="9817048" y="487227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Being more entrepreneurial</a:t>
            </a:r>
          </a:p>
        </p:txBody>
      </p:sp>
    </p:spTree>
    <p:extLst>
      <p:ext uri="{BB962C8B-B14F-4D97-AF65-F5344CB8AC3E}">
        <p14:creationId xmlns:p14="http://schemas.microsoft.com/office/powerpoint/2010/main" val="439200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5E7E6E8-05D1-414F-ADD1-5124864BECE6}"/>
              </a:ext>
            </a:extLst>
          </p:cNvPr>
          <p:cNvCxnSpPr/>
          <p:nvPr/>
        </p:nvCxnSpPr>
        <p:spPr>
          <a:xfrm flipV="1">
            <a:off x="1862732" y="1940875"/>
            <a:ext cx="0" cy="311970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AB6DDC-F078-BB42-BDA5-7B9BF295A928}"/>
              </a:ext>
            </a:extLst>
          </p:cNvPr>
          <p:cNvCxnSpPr>
            <a:cxnSpLocks/>
          </p:cNvCxnSpPr>
          <p:nvPr/>
        </p:nvCxnSpPr>
        <p:spPr>
          <a:xfrm>
            <a:off x="1862732" y="5060577"/>
            <a:ext cx="8126016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450CB7-58B0-6948-BF6B-81B7A53C8237}"/>
              </a:ext>
            </a:extLst>
          </p:cNvPr>
          <p:cNvCxnSpPr/>
          <p:nvPr/>
        </p:nvCxnSpPr>
        <p:spPr>
          <a:xfrm>
            <a:off x="2166404" y="3297294"/>
            <a:ext cx="7491413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659F6D69-680E-304D-83C4-04069F6D92B8}"/>
              </a:ext>
            </a:extLst>
          </p:cNvPr>
          <p:cNvSpPr/>
          <p:nvPr/>
        </p:nvSpPr>
        <p:spPr>
          <a:xfrm>
            <a:off x="2203253" y="1994658"/>
            <a:ext cx="7785497" cy="2617054"/>
          </a:xfrm>
          <a:custGeom>
            <a:avLst/>
            <a:gdLst>
              <a:gd name="connsiteX0" fmla="*/ 0 w 7186613"/>
              <a:gd name="connsiteY0" fmla="*/ 2415742 h 2415742"/>
              <a:gd name="connsiteX1" fmla="*/ 1100138 w 7186613"/>
              <a:gd name="connsiteY1" fmla="*/ 1154 h 2415742"/>
              <a:gd name="connsiteX2" fmla="*/ 2100263 w 7186613"/>
              <a:gd name="connsiteY2" fmla="*/ 2072842 h 2415742"/>
              <a:gd name="connsiteX3" fmla="*/ 3014663 w 7186613"/>
              <a:gd name="connsiteY3" fmla="*/ 272617 h 2415742"/>
              <a:gd name="connsiteX4" fmla="*/ 3500438 w 7186613"/>
              <a:gd name="connsiteY4" fmla="*/ 144029 h 2415742"/>
              <a:gd name="connsiteX5" fmla="*/ 3957638 w 7186613"/>
              <a:gd name="connsiteY5" fmla="*/ 915554 h 2415742"/>
              <a:gd name="connsiteX6" fmla="*/ 4586288 w 7186613"/>
              <a:gd name="connsiteY6" fmla="*/ 886979 h 2415742"/>
              <a:gd name="connsiteX7" fmla="*/ 4986338 w 7186613"/>
              <a:gd name="connsiteY7" fmla="*/ 244042 h 2415742"/>
              <a:gd name="connsiteX8" fmla="*/ 5857875 w 7186613"/>
              <a:gd name="connsiteY8" fmla="*/ 2087129 h 2415742"/>
              <a:gd name="connsiteX9" fmla="*/ 6772275 w 7186613"/>
              <a:gd name="connsiteY9" fmla="*/ 2215717 h 2415742"/>
              <a:gd name="connsiteX10" fmla="*/ 7186613 w 7186613"/>
              <a:gd name="connsiteY10" fmla="*/ 1801379 h 2415742"/>
              <a:gd name="connsiteX11" fmla="*/ 7186613 w 7186613"/>
              <a:gd name="connsiteY11" fmla="*/ 1801379 h 2415742"/>
              <a:gd name="connsiteX12" fmla="*/ 7186613 w 7186613"/>
              <a:gd name="connsiteY12" fmla="*/ 1801379 h 2415742"/>
              <a:gd name="connsiteX13" fmla="*/ 7186613 w 7186613"/>
              <a:gd name="connsiteY13" fmla="*/ 1801379 h 24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86613" h="2415742">
                <a:moveTo>
                  <a:pt x="0" y="2415742"/>
                </a:moveTo>
                <a:cubicBezTo>
                  <a:pt x="375047" y="1237023"/>
                  <a:pt x="750094" y="58304"/>
                  <a:pt x="1100138" y="1154"/>
                </a:cubicBezTo>
                <a:cubicBezTo>
                  <a:pt x="1450182" y="-55996"/>
                  <a:pt x="1781176" y="2027598"/>
                  <a:pt x="2100263" y="2072842"/>
                </a:cubicBezTo>
                <a:cubicBezTo>
                  <a:pt x="2419350" y="2118086"/>
                  <a:pt x="2781301" y="594086"/>
                  <a:pt x="3014663" y="272617"/>
                </a:cubicBezTo>
                <a:cubicBezTo>
                  <a:pt x="3248025" y="-48852"/>
                  <a:pt x="3343276" y="36873"/>
                  <a:pt x="3500438" y="144029"/>
                </a:cubicBezTo>
                <a:cubicBezTo>
                  <a:pt x="3657600" y="251185"/>
                  <a:pt x="3776663" y="791729"/>
                  <a:pt x="3957638" y="915554"/>
                </a:cubicBezTo>
                <a:cubicBezTo>
                  <a:pt x="4138613" y="1039379"/>
                  <a:pt x="4414838" y="998898"/>
                  <a:pt x="4586288" y="886979"/>
                </a:cubicBezTo>
                <a:cubicBezTo>
                  <a:pt x="4757738" y="775060"/>
                  <a:pt x="4774407" y="44017"/>
                  <a:pt x="4986338" y="244042"/>
                </a:cubicBezTo>
                <a:cubicBezTo>
                  <a:pt x="5198269" y="444067"/>
                  <a:pt x="5560219" y="1758516"/>
                  <a:pt x="5857875" y="2087129"/>
                </a:cubicBezTo>
                <a:cubicBezTo>
                  <a:pt x="6155531" y="2415741"/>
                  <a:pt x="6550819" y="2263342"/>
                  <a:pt x="6772275" y="2215717"/>
                </a:cubicBezTo>
                <a:cubicBezTo>
                  <a:pt x="6993731" y="2168092"/>
                  <a:pt x="7186613" y="1801379"/>
                  <a:pt x="7186613" y="1801379"/>
                </a:cubicBezTo>
                <a:lnTo>
                  <a:pt x="7186613" y="1801379"/>
                </a:lnTo>
                <a:lnTo>
                  <a:pt x="7186613" y="1801379"/>
                </a:lnTo>
                <a:lnTo>
                  <a:pt x="7186613" y="1801379"/>
                </a:lnTo>
              </a:path>
            </a:pathLst>
          </a:custGeom>
          <a:noFill/>
          <a:ln w="12700">
            <a:solidFill>
              <a:srgbClr val="E94F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3B682-FC2D-D541-BCA1-A28CC08B7A20}"/>
              </a:ext>
            </a:extLst>
          </p:cNvPr>
          <p:cNvSpPr txBox="1"/>
          <p:nvPr/>
        </p:nvSpPr>
        <p:spPr>
          <a:xfrm>
            <a:off x="1385170" y="1540766"/>
            <a:ext cx="1208408" cy="444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88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7A23B-3C51-4B41-AD28-2FA3C0F893C6}"/>
              </a:ext>
            </a:extLst>
          </p:cNvPr>
          <p:cNvSpPr txBox="1"/>
          <p:nvPr/>
        </p:nvSpPr>
        <p:spPr>
          <a:xfrm>
            <a:off x="9909575" y="3592887"/>
            <a:ext cx="871970" cy="625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33" dirty="0">
                <a:solidFill>
                  <a:srgbClr val="E94F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</a:p>
          <a:p>
            <a:pPr algn="ctr"/>
            <a:r>
              <a:rPr lang="en-US" sz="1733" dirty="0">
                <a:solidFill>
                  <a:srgbClr val="E94F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84431E-FE46-1C4F-9816-3876BC10BFCA}"/>
              </a:ext>
            </a:extLst>
          </p:cNvPr>
          <p:cNvSpPr txBox="1"/>
          <p:nvPr/>
        </p:nvSpPr>
        <p:spPr>
          <a:xfrm>
            <a:off x="9989388" y="4860524"/>
            <a:ext cx="808235" cy="444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88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0C8A0-4D5F-024B-BB9E-C2AF6A6C309D}"/>
              </a:ext>
            </a:extLst>
          </p:cNvPr>
          <p:cNvSpPr txBox="1"/>
          <p:nvPr/>
        </p:nvSpPr>
        <p:spPr>
          <a:xfrm>
            <a:off x="9832882" y="2897196"/>
            <a:ext cx="992771" cy="625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33" dirty="0">
                <a:latin typeface="Calibri" panose="020F0502020204030204" pitchFamily="34" charset="0"/>
                <a:cs typeface="Calibri" panose="020F0502020204030204" pitchFamily="34" charset="0"/>
              </a:rPr>
              <a:t>Retainer </a:t>
            </a:r>
          </a:p>
          <a:p>
            <a:pPr algn="ctr"/>
            <a:r>
              <a:rPr lang="en-US" sz="1733" dirty="0">
                <a:latin typeface="Calibri" panose="020F0502020204030204" pitchFamily="34" charset="0"/>
                <a:cs typeface="Calibri" panose="020F0502020204030204" pitchFamily="34" charset="0"/>
              </a:rPr>
              <a:t>fees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79916F-963D-2140-9F43-0CE711C89D2C}"/>
              </a:ext>
            </a:extLst>
          </p:cNvPr>
          <p:cNvSpPr txBox="1">
            <a:spLocks/>
          </p:cNvSpPr>
          <p:nvPr/>
        </p:nvSpPr>
        <p:spPr>
          <a:xfrm>
            <a:off x="1385170" y="740547"/>
            <a:ext cx="5595119" cy="400110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Project fees are winning over retainers</a:t>
            </a:r>
            <a:endParaRPr lang="en-US" sz="39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5693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90548" y="4051455"/>
            <a:ext cx="249557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0546" y="4517454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0546" y="4961411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F15D2-5CC2-C148-A229-1060C008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2" y="644193"/>
            <a:ext cx="9479039" cy="6213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07255-5F00-5245-831C-C333C5885AE0}"/>
              </a:ext>
            </a:extLst>
          </p:cNvPr>
          <p:cNvSpPr txBox="1"/>
          <p:nvPr/>
        </p:nvSpPr>
        <p:spPr>
          <a:xfrm>
            <a:off x="9726787" y="644193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Changing Face of Client Servicing</a:t>
            </a:r>
          </a:p>
        </p:txBody>
      </p:sp>
    </p:spTree>
    <p:extLst>
      <p:ext uri="{BB962C8B-B14F-4D97-AF65-F5344CB8AC3E}">
        <p14:creationId xmlns:p14="http://schemas.microsoft.com/office/powerpoint/2010/main" val="223443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BD11EE-BFF9-9F4B-B575-0E60B762FF19}"/>
              </a:ext>
            </a:extLst>
          </p:cNvPr>
          <p:cNvSpPr/>
          <p:nvPr/>
        </p:nvSpPr>
        <p:spPr>
          <a:xfrm>
            <a:off x="2665667" y="1477508"/>
            <a:ext cx="6860666" cy="3902984"/>
          </a:xfrm>
          <a:prstGeom prst="rect">
            <a:avLst/>
          </a:prstGeom>
          <a:solidFill>
            <a:schemeClr val="tx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8A92A37-C9A5-2A46-8738-7F04B22E81E0}"/>
              </a:ext>
            </a:extLst>
          </p:cNvPr>
          <p:cNvSpPr txBox="1">
            <a:spLocks/>
          </p:cNvSpPr>
          <p:nvPr/>
        </p:nvSpPr>
        <p:spPr>
          <a:xfrm>
            <a:off x="5053500" y="3618372"/>
            <a:ext cx="4344140" cy="298911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                                                               +1.17</a:t>
            </a:r>
          </a:p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                                                  +1.02</a:t>
            </a:r>
          </a:p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                                       +.86</a:t>
            </a:r>
          </a:p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           +.48</a:t>
            </a:r>
          </a:p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+.03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B4B094-10CB-374A-8442-DDF0D1D4274F}"/>
              </a:ext>
            </a:extLst>
          </p:cNvPr>
          <p:cNvSpPr txBox="1">
            <a:spLocks/>
          </p:cNvSpPr>
          <p:nvPr/>
        </p:nvSpPr>
        <p:spPr>
          <a:xfrm>
            <a:off x="2830771" y="3620426"/>
            <a:ext cx="3949218" cy="298911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Persuasion</a:t>
            </a:r>
          </a:p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Leadership</a:t>
            </a:r>
          </a:p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Personal Accountability</a:t>
            </a:r>
          </a:p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Goal Orientation</a:t>
            </a:r>
          </a:p>
          <a:p>
            <a:pPr>
              <a:lnSpc>
                <a:spcPct val="150000"/>
              </a:lnSpc>
            </a:pPr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Interpersonal Skills</a:t>
            </a:r>
            <a:endParaRPr lang="en-US" sz="1517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34F0B-D255-6540-A3EE-83076F9B4075}"/>
              </a:ext>
            </a:extLst>
          </p:cNvPr>
          <p:cNvSpPr txBox="1">
            <a:spLocks/>
          </p:cNvSpPr>
          <p:nvPr/>
        </p:nvSpPr>
        <p:spPr>
          <a:xfrm>
            <a:off x="2859539" y="663917"/>
            <a:ext cx="7957977" cy="1388682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Success lies in having an entrepreneurial spirit </a:t>
            </a:r>
          </a:p>
          <a:p>
            <a:br>
              <a:rPr lang="en-GB" sz="39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endParaRPr lang="en-US" sz="39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61EC0-03F7-FD40-881B-0B4D53D13980}"/>
              </a:ext>
            </a:extLst>
          </p:cNvPr>
          <p:cNvSpPr/>
          <p:nvPr/>
        </p:nvSpPr>
        <p:spPr>
          <a:xfrm>
            <a:off x="4955180" y="3693889"/>
            <a:ext cx="2713203" cy="225449"/>
          </a:xfrm>
          <a:prstGeom prst="rect">
            <a:avLst/>
          </a:prstGeom>
          <a:solidFill>
            <a:srgbClr val="E94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EB8EE8-FF13-3041-8443-BFF97449C40A}"/>
              </a:ext>
            </a:extLst>
          </p:cNvPr>
          <p:cNvSpPr txBox="1">
            <a:spLocks/>
          </p:cNvSpPr>
          <p:nvPr/>
        </p:nvSpPr>
        <p:spPr>
          <a:xfrm>
            <a:off x="2665667" y="1565119"/>
            <a:ext cx="6860666" cy="298911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95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KEY TRAITS OF A SERIAL ENTREPRENEUR</a:t>
            </a:r>
            <a:endParaRPr lang="en-US" sz="195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A2DC6B-FA57-934E-949F-1F481FAF9C4C}"/>
              </a:ext>
            </a:extLst>
          </p:cNvPr>
          <p:cNvSpPr txBox="1">
            <a:spLocks/>
          </p:cNvSpPr>
          <p:nvPr/>
        </p:nvSpPr>
        <p:spPr>
          <a:xfrm>
            <a:off x="2665667" y="1951639"/>
            <a:ext cx="6860666" cy="298911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517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Based on a control group of 17,000 working adults, serial </a:t>
            </a:r>
            <a:br>
              <a:rPr lang="en-GB" sz="1517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1517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entrepreneurs tested above average in the following skills:</a:t>
            </a:r>
            <a:endParaRPr lang="en-US" sz="1517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2855FE-07FC-064B-9E0E-9445274FADBA}"/>
              </a:ext>
            </a:extLst>
          </p:cNvPr>
          <p:cNvSpPr txBox="1">
            <a:spLocks/>
          </p:cNvSpPr>
          <p:nvPr/>
        </p:nvSpPr>
        <p:spPr>
          <a:xfrm>
            <a:off x="4646869" y="2664261"/>
            <a:ext cx="3949218" cy="298911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517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ABOVE THE CONTROL GROUP’S AVERAGE</a:t>
            </a:r>
            <a:endParaRPr lang="en-US" sz="1517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57E88B-99F9-9C41-B032-C2AEA81C49DB}"/>
              </a:ext>
            </a:extLst>
          </p:cNvPr>
          <p:cNvSpPr/>
          <p:nvPr/>
        </p:nvSpPr>
        <p:spPr>
          <a:xfrm>
            <a:off x="4955180" y="3358246"/>
            <a:ext cx="3208503" cy="225449"/>
          </a:xfrm>
          <a:prstGeom prst="rect">
            <a:avLst/>
          </a:prstGeom>
          <a:solidFill>
            <a:srgbClr val="E94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342EF8-DAB6-1D41-86AD-FECA60F01197}"/>
              </a:ext>
            </a:extLst>
          </p:cNvPr>
          <p:cNvSpPr/>
          <p:nvPr/>
        </p:nvSpPr>
        <p:spPr>
          <a:xfrm>
            <a:off x="4955179" y="3022127"/>
            <a:ext cx="3766698" cy="225449"/>
          </a:xfrm>
          <a:prstGeom prst="rect">
            <a:avLst/>
          </a:prstGeom>
          <a:solidFill>
            <a:srgbClr val="E94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B636A5-D56A-8247-BA81-6DF977CE4B74}"/>
              </a:ext>
            </a:extLst>
          </p:cNvPr>
          <p:cNvSpPr/>
          <p:nvPr/>
        </p:nvSpPr>
        <p:spPr>
          <a:xfrm>
            <a:off x="4955180" y="4037947"/>
            <a:ext cx="1533917" cy="225449"/>
          </a:xfrm>
          <a:prstGeom prst="rect">
            <a:avLst/>
          </a:prstGeom>
          <a:solidFill>
            <a:srgbClr val="E94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AC01EF-4532-E942-863D-46CEFF2B69EC}"/>
              </a:ext>
            </a:extLst>
          </p:cNvPr>
          <p:cNvSpPr/>
          <p:nvPr/>
        </p:nvSpPr>
        <p:spPr>
          <a:xfrm>
            <a:off x="4955180" y="4382005"/>
            <a:ext cx="158083" cy="225449"/>
          </a:xfrm>
          <a:prstGeom prst="rect">
            <a:avLst/>
          </a:prstGeom>
          <a:solidFill>
            <a:srgbClr val="E94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06296F8-00DC-C846-A6D8-A166CF78FF0B}"/>
              </a:ext>
            </a:extLst>
          </p:cNvPr>
          <p:cNvSpPr txBox="1">
            <a:spLocks/>
          </p:cNvSpPr>
          <p:nvPr/>
        </p:nvSpPr>
        <p:spPr>
          <a:xfrm>
            <a:off x="2672260" y="5042315"/>
            <a:ext cx="3949218" cy="298911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517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SOURCE </a:t>
            </a:r>
            <a:r>
              <a:rPr lang="en-GB" sz="1517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TARGET TRAINING INTERNATIONAL</a:t>
            </a:r>
            <a:endParaRPr lang="en-US" sz="1517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196EB9-6AC6-A94D-A054-F612ABBF3126}"/>
              </a:ext>
            </a:extLst>
          </p:cNvPr>
          <p:cNvSpPr txBox="1">
            <a:spLocks/>
          </p:cNvSpPr>
          <p:nvPr/>
        </p:nvSpPr>
        <p:spPr>
          <a:xfrm>
            <a:off x="8361138" y="5042348"/>
            <a:ext cx="1036502" cy="298911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517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HBR.ORG</a:t>
            </a:r>
            <a:endParaRPr lang="en-US" sz="1517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05E8A0E-95AF-8C4A-B5F1-CFBEB2D435E7}"/>
              </a:ext>
            </a:extLst>
          </p:cNvPr>
          <p:cNvSpPr txBox="1">
            <a:spLocks/>
          </p:cNvSpPr>
          <p:nvPr/>
        </p:nvSpPr>
        <p:spPr>
          <a:xfrm>
            <a:off x="4159597" y="5301849"/>
            <a:ext cx="6414411" cy="1388682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Jobs won’t just come to you</a:t>
            </a:r>
            <a:endParaRPr lang="en-US" sz="39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369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7891" y="1719585"/>
            <a:ext cx="8662488" cy="422391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278592" indent="-278592" defTabSz="742913">
              <a:buFont typeface="Arial" panose="020B0604020202020204" pitchFamily="34" charset="0"/>
              <a:buChar char="•"/>
              <a:defRPr/>
            </a:pPr>
            <a:endParaRPr lang="en-GB" sz="488" b="1" kern="0" dirty="0">
              <a:solidFill>
                <a:prstClr val="black"/>
              </a:solidFill>
              <a:latin typeface="DIN Condensed" panose="00000500000000000000" pitchFamily="2" charset="0"/>
              <a:ea typeface="ヒラギノ角ゴ Pro W3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98C7D3-EECE-6742-A78F-9C4F075D1112}"/>
              </a:ext>
            </a:extLst>
          </p:cNvPr>
          <p:cNvSpPr/>
          <p:nvPr/>
        </p:nvSpPr>
        <p:spPr>
          <a:xfrm>
            <a:off x="1478458" y="3070051"/>
            <a:ext cx="1930783" cy="18999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>
              <a:defRPr/>
            </a:pPr>
            <a:r>
              <a:rPr lang="en-GB" sz="1400" b="1" dirty="0">
                <a:solidFill>
                  <a:srgbClr val="F0F3EE"/>
                </a:solidFill>
                <a:latin typeface="Serifa Std 65" panose="02060603030505020204" pitchFamily="18" charset="0"/>
              </a:rPr>
              <a:t>Just a written one. No need to engage creative. Run it by your BUD or Board Representative and then send it to</a:t>
            </a:r>
          </a:p>
          <a:p>
            <a:pPr algn="ctr" defTabSz="742931">
              <a:defRPr/>
            </a:pPr>
            <a:r>
              <a:rPr lang="en-GB" sz="1400" b="1" dirty="0">
                <a:solidFill>
                  <a:srgbClr val="F0F3EE"/>
                </a:solidFill>
                <a:latin typeface="Serifa Std 65" panose="02060603030505020204" pitchFamily="18" charset="0"/>
              </a:rPr>
              <a:t> your Client</a:t>
            </a:r>
            <a:endParaRPr lang="en-US" sz="1400" dirty="0">
              <a:solidFill>
                <a:srgbClr val="F0F3E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789D2A-819E-6A4F-AC48-3CEBAF341348}"/>
              </a:ext>
            </a:extLst>
          </p:cNvPr>
          <p:cNvSpPr/>
          <p:nvPr/>
        </p:nvSpPr>
        <p:spPr>
          <a:xfrm>
            <a:off x="3913451" y="3070051"/>
            <a:ext cx="1930783" cy="18999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>
              <a:defRPr/>
            </a:pPr>
            <a:endParaRPr lang="en-GB" sz="1400" b="1" dirty="0">
              <a:solidFill>
                <a:srgbClr val="F0F3EE"/>
              </a:solidFill>
              <a:latin typeface="Serifa Std 65" panose="02060603030505020204" pitchFamily="18" charset="0"/>
            </a:endParaRPr>
          </a:p>
          <a:p>
            <a:pPr algn="ctr" defTabSz="742931">
              <a:defRPr/>
            </a:pPr>
            <a:r>
              <a:rPr lang="en-GB" sz="1400" b="1" dirty="0">
                <a:solidFill>
                  <a:srgbClr val="F0F3EE"/>
                </a:solidFill>
                <a:latin typeface="Serifa Std 65" panose="02060603030505020204" pitchFamily="18" charset="0"/>
              </a:rPr>
              <a:t>Find an excuse to get back in touch with a “resting” client by sending them an article you think may interest them </a:t>
            </a:r>
          </a:p>
          <a:p>
            <a:pPr algn="ctr" defTabSz="742931">
              <a:defRPr/>
            </a:pPr>
            <a:endParaRPr lang="en-US" sz="1400" dirty="0">
              <a:solidFill>
                <a:srgbClr val="F0F3E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E9135D-B31C-9E4F-9DA3-A81A30374716}"/>
              </a:ext>
            </a:extLst>
          </p:cNvPr>
          <p:cNvSpPr/>
          <p:nvPr/>
        </p:nvSpPr>
        <p:spPr>
          <a:xfrm>
            <a:off x="6348445" y="3070051"/>
            <a:ext cx="1930783" cy="1899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>
              <a:defRPr/>
            </a:pPr>
            <a:endParaRPr lang="en-GB" sz="1400" b="1" dirty="0">
              <a:solidFill>
                <a:srgbClr val="F0F3EE"/>
              </a:solidFill>
              <a:latin typeface="Serifa Std 65" panose="02060603030505020204" pitchFamily="18" charset="0"/>
            </a:endParaRPr>
          </a:p>
          <a:p>
            <a:pPr algn="ctr" defTabSz="742931">
              <a:defRPr/>
            </a:pPr>
            <a:r>
              <a:rPr lang="en-GB" sz="1400" b="1" dirty="0">
                <a:solidFill>
                  <a:srgbClr val="F0F3EE"/>
                </a:solidFill>
                <a:latin typeface="Serifa Std 65" panose="02060603030505020204" pitchFamily="18" charset="0"/>
              </a:rPr>
              <a:t>Then send the findings to your client.  It says you are thinking of them and could spark a brief. If nothing else you’ll learn something</a:t>
            </a:r>
          </a:p>
          <a:p>
            <a:pPr algn="ctr" defTabSz="742931">
              <a:defRPr/>
            </a:pPr>
            <a:endParaRPr lang="en-US" sz="1400" dirty="0">
              <a:solidFill>
                <a:srgbClr val="F0F3E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0329A0-B449-E844-A2F0-3004522BC2B5}"/>
              </a:ext>
            </a:extLst>
          </p:cNvPr>
          <p:cNvSpPr/>
          <p:nvPr/>
        </p:nvSpPr>
        <p:spPr>
          <a:xfrm>
            <a:off x="8843326" y="3070051"/>
            <a:ext cx="1930783" cy="18999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>
              <a:defRPr/>
            </a:pPr>
            <a:endParaRPr lang="en-GB" sz="1400" b="1" dirty="0">
              <a:solidFill>
                <a:srgbClr val="F0F3EE"/>
              </a:solidFill>
              <a:latin typeface="Serifa Std 65" panose="02060603030505020204" pitchFamily="18" charset="0"/>
            </a:endParaRPr>
          </a:p>
          <a:p>
            <a:pPr algn="ctr" defTabSz="742931">
              <a:defRPr/>
            </a:pPr>
            <a:r>
              <a:rPr lang="en-GB" sz="1400" b="1" dirty="0">
                <a:solidFill>
                  <a:srgbClr val="F0F3EE"/>
                </a:solidFill>
                <a:latin typeface="Serifa Std 65" panose="02060603030505020204" pitchFamily="18" charset="0"/>
              </a:rPr>
              <a:t>And chase down that brief your Client mentioned. The quicker it comes in the quicker income hits the bottom line</a:t>
            </a:r>
          </a:p>
          <a:p>
            <a:pPr algn="ctr" defTabSz="742931">
              <a:defRPr/>
            </a:pPr>
            <a:endParaRPr lang="en-US" sz="1400" dirty="0">
              <a:solidFill>
                <a:srgbClr val="F0F3E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B3A8E1-51DB-5D4B-AE04-2C125ABEFBB6}"/>
              </a:ext>
            </a:extLst>
          </p:cNvPr>
          <p:cNvSpPr txBox="1"/>
          <p:nvPr/>
        </p:nvSpPr>
        <p:spPr>
          <a:xfrm>
            <a:off x="1417891" y="986081"/>
            <a:ext cx="8525502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>
              <a:defRPr/>
            </a:pPr>
            <a:r>
              <a:rPr lang="en-GB" sz="2925" b="1" dirty="0">
                <a:solidFill>
                  <a:schemeClr val="bg1"/>
                </a:solidFill>
                <a:latin typeface="Serifa Std 65" panose="02060603030505020204" pitchFamily="18" charset="0"/>
              </a:rPr>
              <a:t>How are you going to make money this week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6FEB37-2A34-CE45-9A96-0C4C178C28A6}"/>
              </a:ext>
            </a:extLst>
          </p:cNvPr>
          <p:cNvSpPr/>
          <p:nvPr/>
        </p:nvSpPr>
        <p:spPr>
          <a:xfrm>
            <a:off x="1467742" y="2073166"/>
            <a:ext cx="1930783" cy="751121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>
              <a:defRPr/>
            </a:pPr>
            <a:endParaRPr lang="en-GB" sz="1400" b="1" i="1" dirty="0">
              <a:solidFill>
                <a:prstClr val="white"/>
              </a:solidFill>
              <a:latin typeface="Serifa Std 65" panose="02060603030505020204" pitchFamily="18" charset="0"/>
            </a:endParaRPr>
          </a:p>
          <a:p>
            <a:pPr algn="ctr" defTabSz="742931">
              <a:defRPr/>
            </a:pPr>
            <a:r>
              <a:rPr lang="en-GB" sz="1400" b="1" i="1" dirty="0">
                <a:solidFill>
                  <a:prstClr val="white"/>
                </a:solidFill>
                <a:latin typeface="Serifa Std 65" panose="02060603030505020204" pitchFamily="18" charset="0"/>
              </a:rPr>
              <a:t>Generate a proactive idea?</a:t>
            </a:r>
          </a:p>
          <a:p>
            <a:pPr algn="ctr" defTabSz="742931">
              <a:defRPr/>
            </a:pPr>
            <a:endParaRPr lang="en-GB" sz="1400" b="1" dirty="0">
              <a:solidFill>
                <a:prstClr val="white"/>
              </a:solidFill>
              <a:latin typeface="Serifa Std 65" panose="02060603030505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15265C-4BA4-3F4C-AC14-252D133B278C}"/>
              </a:ext>
            </a:extLst>
          </p:cNvPr>
          <p:cNvSpPr/>
          <p:nvPr/>
        </p:nvSpPr>
        <p:spPr>
          <a:xfrm>
            <a:off x="3913451" y="2111694"/>
            <a:ext cx="1930783" cy="751121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/>
            <a:endParaRPr lang="en-GB" sz="1400" b="1" i="1" dirty="0">
              <a:solidFill>
                <a:prstClr val="white"/>
              </a:solidFill>
              <a:latin typeface="Serifa Std 65" panose="02060603030505020204" pitchFamily="18" charset="0"/>
            </a:endParaRPr>
          </a:p>
          <a:p>
            <a:pPr algn="ctr" defTabSz="742931"/>
            <a:r>
              <a:rPr lang="en-GB" sz="1400" b="1" i="1" dirty="0">
                <a:solidFill>
                  <a:prstClr val="white"/>
                </a:solidFill>
                <a:latin typeface="Serifa Std 65" panose="02060603030505020204" pitchFamily="18" charset="0"/>
              </a:rPr>
              <a:t>Send an “I saw this and thought of you”?</a:t>
            </a:r>
          </a:p>
          <a:p>
            <a:pPr algn="ctr" defTabSz="742931"/>
            <a:endParaRPr lang="en-GB" sz="1400" b="1" i="1" dirty="0">
              <a:solidFill>
                <a:prstClr val="white"/>
              </a:solidFill>
              <a:latin typeface="Serifa Std 65" panose="02060603030505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D299C6-6176-694B-932C-A00FCFA00081}"/>
              </a:ext>
            </a:extLst>
          </p:cNvPr>
          <p:cNvSpPr/>
          <p:nvPr/>
        </p:nvSpPr>
        <p:spPr>
          <a:xfrm>
            <a:off x="6348445" y="2138352"/>
            <a:ext cx="1930783" cy="751121"/>
          </a:xfrm>
          <a:prstGeom prst="rect">
            <a:avLst/>
          </a:prstGeom>
          <a:solidFill>
            <a:schemeClr val="accent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>
              <a:defRPr/>
            </a:pPr>
            <a:endParaRPr lang="en-GB" sz="1400" b="1" i="1" dirty="0">
              <a:solidFill>
                <a:srgbClr val="FF0000"/>
              </a:solidFill>
              <a:latin typeface="Serifa Std 65" panose="02060603030505020204" pitchFamily="18" charset="0"/>
            </a:endParaRPr>
          </a:p>
          <a:p>
            <a:pPr algn="ctr" defTabSz="742931">
              <a:defRPr/>
            </a:pPr>
            <a:r>
              <a:rPr lang="en-GB" sz="1400" b="1" i="1" dirty="0">
                <a:solidFill>
                  <a:prstClr val="white"/>
                </a:solidFill>
                <a:latin typeface="Serifa Std 65" panose="02060603030505020204" pitchFamily="18" charset="0"/>
              </a:rPr>
              <a:t>Research a key client competitor?</a:t>
            </a:r>
          </a:p>
          <a:p>
            <a:pPr algn="ctr" defTabSz="742931">
              <a:defRPr/>
            </a:pPr>
            <a:endParaRPr lang="en-GB" sz="1400" b="1" dirty="0">
              <a:solidFill>
                <a:prstClr val="black"/>
              </a:solidFill>
              <a:latin typeface="Serifa Std 65" panose="02060603030505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52791E-5D98-874E-95E5-6A4A43FFC31B}"/>
              </a:ext>
            </a:extLst>
          </p:cNvPr>
          <p:cNvSpPr/>
          <p:nvPr/>
        </p:nvSpPr>
        <p:spPr>
          <a:xfrm>
            <a:off x="8843326" y="2111694"/>
            <a:ext cx="1930783" cy="751121"/>
          </a:xfrm>
          <a:prstGeom prst="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/>
            <a:endParaRPr lang="en-GB" sz="1400" b="1" i="1" dirty="0">
              <a:solidFill>
                <a:prstClr val="white"/>
              </a:solidFill>
              <a:latin typeface="Serifa Std 65" panose="02060603030505020204" pitchFamily="18" charset="0"/>
            </a:endParaRPr>
          </a:p>
          <a:p>
            <a:pPr algn="ctr" defTabSz="742931"/>
            <a:r>
              <a:rPr lang="en-GB" sz="1400" b="1" i="1" dirty="0">
                <a:solidFill>
                  <a:prstClr val="white"/>
                </a:solidFill>
                <a:latin typeface="Serifa Std 65" panose="02060603030505020204" pitchFamily="18" charset="0"/>
              </a:rPr>
              <a:t>Pick up </a:t>
            </a:r>
          </a:p>
          <a:p>
            <a:pPr algn="ctr" defTabSz="742931"/>
            <a:r>
              <a:rPr lang="en-GB" sz="1400" b="1" i="1" dirty="0">
                <a:solidFill>
                  <a:prstClr val="white"/>
                </a:solidFill>
                <a:latin typeface="Serifa Std 65" panose="02060603030505020204" pitchFamily="18" charset="0"/>
              </a:rPr>
              <a:t>the phone?</a:t>
            </a:r>
          </a:p>
          <a:p>
            <a:pPr algn="ctr" defTabSz="742931"/>
            <a:endParaRPr lang="en-GB" sz="1400" b="1" i="1" dirty="0">
              <a:solidFill>
                <a:prstClr val="white"/>
              </a:solidFill>
              <a:latin typeface="Serifa Std 65" panose="0206060303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94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5693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90548" y="4051455"/>
            <a:ext cx="249557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0546" y="4517454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0546" y="4961411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F15D2-5CC2-C148-A229-1060C008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2" y="644193"/>
            <a:ext cx="9479039" cy="6213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07255-5F00-5245-831C-C333C5885AE0}"/>
              </a:ext>
            </a:extLst>
          </p:cNvPr>
          <p:cNvSpPr txBox="1"/>
          <p:nvPr/>
        </p:nvSpPr>
        <p:spPr>
          <a:xfrm>
            <a:off x="9817049" y="4794453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Changing Face of Client Servicing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B5BA1-D268-1448-BAB8-45EB670C7BE6}"/>
              </a:ext>
            </a:extLst>
          </p:cNvPr>
          <p:cNvSpPr txBox="1"/>
          <p:nvPr/>
        </p:nvSpPr>
        <p:spPr>
          <a:xfrm>
            <a:off x="9817048" y="403487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 experience around you</a:t>
            </a:r>
          </a:p>
        </p:txBody>
      </p:sp>
    </p:spTree>
    <p:extLst>
      <p:ext uri="{BB962C8B-B14F-4D97-AF65-F5344CB8AC3E}">
        <p14:creationId xmlns:p14="http://schemas.microsoft.com/office/powerpoint/2010/main" val="3843112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C618F0A-DB67-EC40-9019-15E847488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5" r="-394" b="17928"/>
          <a:stretch/>
        </p:blipFill>
        <p:spPr>
          <a:xfrm>
            <a:off x="1540317" y="1060373"/>
            <a:ext cx="3163885" cy="47372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F7C9FB-6683-B249-877D-ED455240C3A5}"/>
              </a:ext>
            </a:extLst>
          </p:cNvPr>
          <p:cNvSpPr txBox="1"/>
          <p:nvPr/>
        </p:nvSpPr>
        <p:spPr>
          <a:xfrm>
            <a:off x="5498641" y="1690062"/>
            <a:ext cx="58156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Progress in the workplace is not judged on presenteeism</a:t>
            </a:r>
          </a:p>
          <a:p>
            <a:endParaRPr lang="en-US" sz="2000" dirty="0"/>
          </a:p>
          <a:p>
            <a:r>
              <a:rPr lang="en-US" sz="2000" dirty="0"/>
              <a:t>It is judged on demonstrating the maturity to want to learn and to have the confidence of saying…</a:t>
            </a:r>
          </a:p>
          <a:p>
            <a:endParaRPr lang="en-US" sz="2000" dirty="0"/>
          </a:p>
          <a:p>
            <a:r>
              <a:rPr lang="en-US" sz="2000" dirty="0"/>
              <a:t> ”I don’t know how….” </a:t>
            </a:r>
          </a:p>
          <a:p>
            <a:endParaRPr lang="en-US" sz="2000" dirty="0"/>
          </a:p>
          <a:p>
            <a:r>
              <a:rPr lang="en-US" sz="2000" dirty="0"/>
              <a:t>or</a:t>
            </a:r>
          </a:p>
          <a:p>
            <a:endParaRPr lang="en-US" sz="2000" dirty="0"/>
          </a:p>
          <a:p>
            <a:r>
              <a:rPr lang="en-US" sz="2000" dirty="0"/>
              <a:t>“How could I….”</a:t>
            </a:r>
          </a:p>
        </p:txBody>
      </p:sp>
    </p:spTree>
    <p:extLst>
      <p:ext uri="{BB962C8B-B14F-4D97-AF65-F5344CB8AC3E}">
        <p14:creationId xmlns:p14="http://schemas.microsoft.com/office/powerpoint/2010/main" val="1417221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5693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90548" y="4051455"/>
            <a:ext cx="249557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0546" y="4517454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0546" y="4961411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F15D2-5CC2-C148-A229-1060C008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2" y="644193"/>
            <a:ext cx="9479039" cy="6213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07255-5F00-5245-831C-C333C5885AE0}"/>
              </a:ext>
            </a:extLst>
          </p:cNvPr>
          <p:cNvSpPr txBox="1"/>
          <p:nvPr/>
        </p:nvSpPr>
        <p:spPr>
          <a:xfrm>
            <a:off x="9817049" y="4794453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Changing Face of Client Servicing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B5BA1-D268-1448-BAB8-45EB670C7BE6}"/>
              </a:ext>
            </a:extLst>
          </p:cNvPr>
          <p:cNvSpPr txBox="1"/>
          <p:nvPr/>
        </p:nvSpPr>
        <p:spPr>
          <a:xfrm>
            <a:off x="9817048" y="403487"/>
            <a:ext cx="237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Develop Allies</a:t>
            </a:r>
          </a:p>
        </p:txBody>
      </p:sp>
    </p:spTree>
    <p:extLst>
      <p:ext uri="{BB962C8B-B14F-4D97-AF65-F5344CB8AC3E}">
        <p14:creationId xmlns:p14="http://schemas.microsoft.com/office/powerpoint/2010/main" val="2605126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99EE44-1CA9-7E4A-985C-527EA913E758}"/>
              </a:ext>
            </a:extLst>
          </p:cNvPr>
          <p:cNvSpPr txBox="1">
            <a:spLocks/>
          </p:cNvSpPr>
          <p:nvPr/>
        </p:nvSpPr>
        <p:spPr>
          <a:xfrm>
            <a:off x="580029" y="178398"/>
            <a:ext cx="5859128" cy="1388682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Make friends with other agencies</a:t>
            </a:r>
            <a:endParaRPr lang="en-US" sz="39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876A-72EA-2D41-9A83-D426560B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74" y="1015968"/>
            <a:ext cx="1859929" cy="1091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6CE531-F8DE-3B44-A274-C57A0E429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95" y="1531435"/>
            <a:ext cx="1450278" cy="145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F6F5F5-EA29-9647-A84A-AD02D6784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269" y="4282810"/>
            <a:ext cx="1859930" cy="137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718B3-9D62-3E41-892D-A4963B446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432" y="3640409"/>
            <a:ext cx="2273300" cy="156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63987-D5C4-564F-925A-4B7E56B77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996" y="2745119"/>
            <a:ext cx="2107039" cy="1183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C354E-10E8-B84A-96A0-0B06C2B93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775" y="5202509"/>
            <a:ext cx="2838450" cy="717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0CE6D1-83CF-D142-ADE8-0E4FBE671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776" y="1363696"/>
            <a:ext cx="1538165" cy="84269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8441767-E872-BA4B-88C2-A92FE26FDC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18" y="3132751"/>
            <a:ext cx="22479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74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5693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90548" y="4051455"/>
            <a:ext cx="249557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0546" y="4517454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0546" y="4961411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F15D2-5CC2-C148-A229-1060C008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2" y="644193"/>
            <a:ext cx="9479039" cy="6213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07255-5F00-5245-831C-C333C5885AE0}"/>
              </a:ext>
            </a:extLst>
          </p:cNvPr>
          <p:cNvSpPr txBox="1"/>
          <p:nvPr/>
        </p:nvSpPr>
        <p:spPr>
          <a:xfrm>
            <a:off x="9817049" y="4794453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Changing Face of Client Servicing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1BE80-82FD-0548-B1E6-547FDBDC4902}"/>
              </a:ext>
            </a:extLst>
          </p:cNvPr>
          <p:cNvSpPr txBox="1"/>
          <p:nvPr/>
        </p:nvSpPr>
        <p:spPr>
          <a:xfrm>
            <a:off x="9817048" y="321027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Focus yourselves and your clients</a:t>
            </a:r>
          </a:p>
        </p:txBody>
      </p:sp>
    </p:spTree>
    <p:extLst>
      <p:ext uri="{BB962C8B-B14F-4D97-AF65-F5344CB8AC3E}">
        <p14:creationId xmlns:p14="http://schemas.microsoft.com/office/powerpoint/2010/main" val="3676115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0DCA6-A8C6-A144-BBA9-B15A0F773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5" r="51918"/>
          <a:stretch/>
        </p:blipFill>
        <p:spPr>
          <a:xfrm>
            <a:off x="409520" y="1435553"/>
            <a:ext cx="2728361" cy="35726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C4EDA6-7BAE-A448-B9A8-9D98CFD71E82}"/>
              </a:ext>
            </a:extLst>
          </p:cNvPr>
          <p:cNvSpPr/>
          <p:nvPr/>
        </p:nvSpPr>
        <p:spPr>
          <a:xfrm>
            <a:off x="3492145" y="1435553"/>
            <a:ext cx="2606414" cy="17003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>
              <a:solidFill>
                <a:srgbClr val="F0F3E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691B2C-397C-9D4A-80E5-ECE3162F7CC7}"/>
              </a:ext>
            </a:extLst>
          </p:cNvPr>
          <p:cNvSpPr/>
          <p:nvPr/>
        </p:nvSpPr>
        <p:spPr>
          <a:xfrm>
            <a:off x="6273132" y="1435553"/>
            <a:ext cx="2606414" cy="17003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4E1321-07EA-8747-9BB8-FDD508E241FC}"/>
              </a:ext>
            </a:extLst>
          </p:cNvPr>
          <p:cNvSpPr/>
          <p:nvPr/>
        </p:nvSpPr>
        <p:spPr>
          <a:xfrm>
            <a:off x="6273133" y="3307815"/>
            <a:ext cx="2606414" cy="17003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19057-E178-9F47-8AED-160BA67760F9}"/>
              </a:ext>
            </a:extLst>
          </p:cNvPr>
          <p:cNvSpPr/>
          <p:nvPr/>
        </p:nvSpPr>
        <p:spPr>
          <a:xfrm>
            <a:off x="9054119" y="1435553"/>
            <a:ext cx="2606414" cy="17003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24DF5F-F4AD-524A-8B67-9E9466EC8224}"/>
              </a:ext>
            </a:extLst>
          </p:cNvPr>
          <p:cNvSpPr/>
          <p:nvPr/>
        </p:nvSpPr>
        <p:spPr>
          <a:xfrm>
            <a:off x="9054119" y="3332431"/>
            <a:ext cx="2606414" cy="17003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215876-198A-2B47-BF1D-53AAAAAF6291}"/>
              </a:ext>
            </a:extLst>
          </p:cNvPr>
          <p:cNvSpPr txBox="1">
            <a:spLocks/>
          </p:cNvSpPr>
          <p:nvPr/>
        </p:nvSpPr>
        <p:spPr>
          <a:xfrm>
            <a:off x="409520" y="504512"/>
            <a:ext cx="5076826" cy="579956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Making effective use of time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72250E-5B5B-B345-876D-DB25A995FA9E}"/>
              </a:ext>
            </a:extLst>
          </p:cNvPr>
          <p:cNvSpPr txBox="1">
            <a:spLocks/>
          </p:cNvSpPr>
          <p:nvPr/>
        </p:nvSpPr>
        <p:spPr>
          <a:xfrm>
            <a:off x="3492145" y="1435553"/>
            <a:ext cx="2606414" cy="170039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Listen to what’s going on around you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A3AF4C-400A-AE45-AC52-F12B60CDDC64}"/>
              </a:ext>
            </a:extLst>
          </p:cNvPr>
          <p:cNvSpPr txBox="1">
            <a:spLocks/>
          </p:cNvSpPr>
          <p:nvPr/>
        </p:nvSpPr>
        <p:spPr>
          <a:xfrm>
            <a:off x="6273132" y="1455020"/>
            <a:ext cx="2606414" cy="168092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Generate planning </a:t>
            </a:r>
            <a:b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time in your diary – </a:t>
            </a:r>
            <a:b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every week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9938A0-CDFD-0345-8434-6F71246757B3}"/>
              </a:ext>
            </a:extLst>
          </p:cNvPr>
          <p:cNvSpPr txBox="1">
            <a:spLocks/>
          </p:cNvSpPr>
          <p:nvPr/>
        </p:nvSpPr>
        <p:spPr>
          <a:xfrm>
            <a:off x="9054119" y="1435555"/>
            <a:ext cx="2606414" cy="171426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Identify ‘sprints’ for projects and block out time in your calendar 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093662-7A90-9D4C-A142-13B5EA076E62}"/>
              </a:ext>
            </a:extLst>
          </p:cNvPr>
          <p:cNvSpPr txBox="1">
            <a:spLocks/>
          </p:cNvSpPr>
          <p:nvPr/>
        </p:nvSpPr>
        <p:spPr>
          <a:xfrm>
            <a:off x="3492145" y="3336790"/>
            <a:ext cx="2606414" cy="1680927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Stop spending time marshalling your inboxes to within an inch of their lives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612D64E-E1B0-1D46-8C7D-EC351C4C4303}"/>
              </a:ext>
            </a:extLst>
          </p:cNvPr>
          <p:cNvSpPr txBox="1">
            <a:spLocks/>
          </p:cNvSpPr>
          <p:nvPr/>
        </p:nvSpPr>
        <p:spPr>
          <a:xfrm>
            <a:off x="6273132" y="3307815"/>
            <a:ext cx="2606414" cy="170039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Book meetings for half the time you would normally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B9603A1-540E-AE41-A9E2-C74505CF0E6B}"/>
              </a:ext>
            </a:extLst>
          </p:cNvPr>
          <p:cNvSpPr txBox="1">
            <a:spLocks/>
          </p:cNvSpPr>
          <p:nvPr/>
        </p:nvSpPr>
        <p:spPr>
          <a:xfrm>
            <a:off x="9054119" y="3346300"/>
            <a:ext cx="2606414" cy="166190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Find your space – mental and physical where concentration </a:t>
            </a:r>
            <a:b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is king</a:t>
            </a:r>
          </a:p>
        </p:txBody>
      </p:sp>
    </p:spTree>
    <p:extLst>
      <p:ext uri="{BB962C8B-B14F-4D97-AF65-F5344CB8AC3E}">
        <p14:creationId xmlns:p14="http://schemas.microsoft.com/office/powerpoint/2010/main" val="242648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5693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90548" y="4051455"/>
            <a:ext cx="249557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0546" y="4517454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0546" y="4961411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F15D2-5CC2-C148-A229-1060C008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2" y="644193"/>
            <a:ext cx="9479039" cy="6213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07255-5F00-5245-831C-C333C5885AE0}"/>
              </a:ext>
            </a:extLst>
          </p:cNvPr>
          <p:cNvSpPr txBox="1"/>
          <p:nvPr/>
        </p:nvSpPr>
        <p:spPr>
          <a:xfrm>
            <a:off x="9817049" y="4794453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Changing Face of Client Servicing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1BE80-82FD-0548-B1E6-547FDBDC4902}"/>
              </a:ext>
            </a:extLst>
          </p:cNvPr>
          <p:cNvSpPr txBox="1"/>
          <p:nvPr/>
        </p:nvSpPr>
        <p:spPr>
          <a:xfrm>
            <a:off x="9817048" y="321027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Adapt your techniques to the virtual world</a:t>
            </a:r>
          </a:p>
        </p:txBody>
      </p:sp>
    </p:spTree>
    <p:extLst>
      <p:ext uri="{BB962C8B-B14F-4D97-AF65-F5344CB8AC3E}">
        <p14:creationId xmlns:p14="http://schemas.microsoft.com/office/powerpoint/2010/main" val="2247914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C4EDA6-7BAE-A448-B9A8-9D98CFD71E82}"/>
              </a:ext>
            </a:extLst>
          </p:cNvPr>
          <p:cNvSpPr/>
          <p:nvPr/>
        </p:nvSpPr>
        <p:spPr>
          <a:xfrm>
            <a:off x="733532" y="1630364"/>
            <a:ext cx="2606414" cy="17003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>
              <a:solidFill>
                <a:srgbClr val="F0F3E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691B2C-397C-9D4A-80E5-ECE3162F7CC7}"/>
              </a:ext>
            </a:extLst>
          </p:cNvPr>
          <p:cNvSpPr/>
          <p:nvPr/>
        </p:nvSpPr>
        <p:spPr>
          <a:xfrm>
            <a:off x="3514519" y="1630364"/>
            <a:ext cx="2606414" cy="17003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4E1321-07EA-8747-9BB8-FDD508E241FC}"/>
              </a:ext>
            </a:extLst>
          </p:cNvPr>
          <p:cNvSpPr/>
          <p:nvPr/>
        </p:nvSpPr>
        <p:spPr>
          <a:xfrm>
            <a:off x="3514520" y="3502626"/>
            <a:ext cx="2606414" cy="17003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19057-E178-9F47-8AED-160BA67760F9}"/>
              </a:ext>
            </a:extLst>
          </p:cNvPr>
          <p:cNvSpPr/>
          <p:nvPr/>
        </p:nvSpPr>
        <p:spPr>
          <a:xfrm>
            <a:off x="6295506" y="1630364"/>
            <a:ext cx="2606414" cy="17003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24DF5F-F4AD-524A-8B67-9E9466EC8224}"/>
              </a:ext>
            </a:extLst>
          </p:cNvPr>
          <p:cNvSpPr/>
          <p:nvPr/>
        </p:nvSpPr>
        <p:spPr>
          <a:xfrm>
            <a:off x="6295506" y="3527242"/>
            <a:ext cx="2606414" cy="17003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 b="1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215876-198A-2B47-BF1D-53AAAAAF6291}"/>
              </a:ext>
            </a:extLst>
          </p:cNvPr>
          <p:cNvSpPr txBox="1">
            <a:spLocks/>
          </p:cNvSpPr>
          <p:nvPr/>
        </p:nvSpPr>
        <p:spPr>
          <a:xfrm>
            <a:off x="534026" y="581852"/>
            <a:ext cx="5076826" cy="579956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Zooming in…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72250E-5B5B-B345-876D-DB25A995FA9E}"/>
              </a:ext>
            </a:extLst>
          </p:cNvPr>
          <p:cNvSpPr txBox="1">
            <a:spLocks/>
          </p:cNvSpPr>
          <p:nvPr/>
        </p:nvSpPr>
        <p:spPr>
          <a:xfrm>
            <a:off x="733532" y="1630364"/>
            <a:ext cx="2606414" cy="170039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Keep email threads moving in the right direction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A3AF4C-400A-AE45-AC52-F12B60CDDC64}"/>
              </a:ext>
            </a:extLst>
          </p:cNvPr>
          <p:cNvSpPr txBox="1">
            <a:spLocks/>
          </p:cNvSpPr>
          <p:nvPr/>
        </p:nvSpPr>
        <p:spPr>
          <a:xfrm>
            <a:off x="3514519" y="1649831"/>
            <a:ext cx="2606414" cy="168092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Don’t be afraid to pick up the phone (it makes a nice change!)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9938A0-CDFD-0345-8434-6F71246757B3}"/>
              </a:ext>
            </a:extLst>
          </p:cNvPr>
          <p:cNvSpPr txBox="1">
            <a:spLocks/>
          </p:cNvSpPr>
          <p:nvPr/>
        </p:nvSpPr>
        <p:spPr>
          <a:xfrm>
            <a:off x="6295506" y="1630366"/>
            <a:ext cx="2606414" cy="171426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Make sure everyone is fully present on the zoom call (and that your backgrounds are neat and tidy)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093662-7A90-9D4C-A142-13B5EA076E62}"/>
              </a:ext>
            </a:extLst>
          </p:cNvPr>
          <p:cNvSpPr txBox="1">
            <a:spLocks/>
          </p:cNvSpPr>
          <p:nvPr/>
        </p:nvSpPr>
        <p:spPr>
          <a:xfrm>
            <a:off x="733532" y="3531601"/>
            <a:ext cx="2606414" cy="1680927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Avoid the trap of filling the room with chat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Silence can be golden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612D64E-E1B0-1D46-8C7D-EC351C4C4303}"/>
              </a:ext>
            </a:extLst>
          </p:cNvPr>
          <p:cNvSpPr txBox="1">
            <a:spLocks/>
          </p:cNvSpPr>
          <p:nvPr/>
        </p:nvSpPr>
        <p:spPr>
          <a:xfrm>
            <a:off x="3514519" y="3502626"/>
            <a:ext cx="2606414" cy="170039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Sort out your </a:t>
            </a:r>
            <a:r>
              <a:rPr lang="en-US" sz="1800" b="1" dirty="0" err="1">
                <a:solidFill>
                  <a:srgbClr val="F0F3EE"/>
                </a:solidFill>
                <a:cs typeface="Calibri" panose="020F0502020204030204" pitchFamily="34" charset="0"/>
              </a:rPr>
              <a:t>practicals</a:t>
            </a: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 with the team prior to the zoom call 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B9603A1-540E-AE41-A9E2-C74505CF0E6B}"/>
              </a:ext>
            </a:extLst>
          </p:cNvPr>
          <p:cNvSpPr txBox="1">
            <a:spLocks/>
          </p:cNvSpPr>
          <p:nvPr/>
        </p:nvSpPr>
        <p:spPr>
          <a:xfrm>
            <a:off x="6295506" y="3541111"/>
            <a:ext cx="2606414" cy="166190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0F3EE"/>
                </a:solidFill>
                <a:cs typeface="Calibri" panose="020F0502020204030204" pitchFamily="34" charset="0"/>
              </a:rPr>
              <a:t>Name the fear around commercials to understand a go/no go opportunity </a:t>
            </a:r>
          </a:p>
        </p:txBody>
      </p:sp>
      <p:pic>
        <p:nvPicPr>
          <p:cNvPr id="2050" name="Picture 2" descr="Zoom will enable waiting rooms by default to stop Zoombombing | TechCrunch">
            <a:extLst>
              <a:ext uri="{FF2B5EF4-FFF2-40B4-BE49-F238E27FC236}">
                <a16:creationId xmlns:a16="http://schemas.microsoft.com/office/drawing/2014/main" id="{E721CEC5-D4D2-534E-B88B-AEB0A3DDD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" r="59856" b="2061"/>
          <a:stretch/>
        </p:blipFill>
        <p:spPr bwMode="auto">
          <a:xfrm>
            <a:off x="9110497" y="1649830"/>
            <a:ext cx="2194812" cy="35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82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hand&#10;&#10;Description automatically generated">
            <a:extLst>
              <a:ext uri="{FF2B5EF4-FFF2-40B4-BE49-F238E27FC236}">
                <a16:creationId xmlns:a16="http://schemas.microsoft.com/office/drawing/2014/main" id="{AD9206AD-5869-0447-8A03-94DD0C1F4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5664947" y="0"/>
            <a:ext cx="652705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3272ED-1AB5-944A-893B-C9DDEA171C11}"/>
              </a:ext>
            </a:extLst>
          </p:cNvPr>
          <p:cNvSpPr/>
          <p:nvPr/>
        </p:nvSpPr>
        <p:spPr>
          <a:xfrm>
            <a:off x="29358" y="-1"/>
            <a:ext cx="5668025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8693E5-563B-0F41-B48B-185C1DFE4DC6}"/>
              </a:ext>
            </a:extLst>
          </p:cNvPr>
          <p:cNvSpPr/>
          <p:nvPr/>
        </p:nvSpPr>
        <p:spPr>
          <a:xfrm rot="2700000">
            <a:off x="5417296" y="3181349"/>
            <a:ext cx="4953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5DAA254-8856-1140-BCB1-5D5AF84E5CD4}"/>
              </a:ext>
            </a:extLst>
          </p:cNvPr>
          <p:cNvSpPr txBox="1">
            <a:spLocks/>
          </p:cNvSpPr>
          <p:nvPr/>
        </p:nvSpPr>
        <p:spPr>
          <a:xfrm>
            <a:off x="610274" y="2734657"/>
            <a:ext cx="5087109" cy="1388682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600" b="1" dirty="0">
                <a:solidFill>
                  <a:srgbClr val="F0F3EE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When we did business with this</a:t>
            </a:r>
            <a:endParaRPr lang="en-US" sz="3900" dirty="0">
              <a:solidFill>
                <a:srgbClr val="F0F3EE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86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C1B7-C240-BD46-B2F8-D96C46D1C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60DD9-B0FB-C040-9A1B-F31AD0D1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22F3-AF10-4131-AD87-8F0E7817A31D}" type="datetime1">
              <a:rPr lang="en-GB" smtClean="0"/>
              <a:t>25/03/2021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61E52-E19A-6547-A917-699F03AA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30</a:t>
            </a:fld>
            <a:endParaRPr lang="en-GB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FC925ABC-4F0B-7747-8F1C-E95101817FEC}"/>
              </a:ext>
            </a:extLst>
          </p:cNvPr>
          <p:cNvSpPr txBox="1">
            <a:spLocks/>
          </p:cNvSpPr>
          <p:nvPr/>
        </p:nvSpPr>
        <p:spPr>
          <a:xfrm>
            <a:off x="987829" y="2301981"/>
            <a:ext cx="3218411" cy="1229222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As lock down eases, unlock those client relationships…by maximizing your client entertainment budgets!</a:t>
            </a:r>
          </a:p>
        </p:txBody>
      </p:sp>
      <p:pic>
        <p:nvPicPr>
          <p:cNvPr id="7" name="Picture 6" descr="Chart, treemap chart&#10;&#10;Description automatically generated">
            <a:extLst>
              <a:ext uri="{FF2B5EF4-FFF2-40B4-BE49-F238E27FC236}">
                <a16:creationId xmlns:a16="http://schemas.microsoft.com/office/drawing/2014/main" id="{EAD1642D-879A-A64B-813B-1D059C203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35" y="1210967"/>
            <a:ext cx="4857453" cy="42033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596D32-E036-5B40-81FF-0C87F71265D8}"/>
              </a:ext>
            </a:extLst>
          </p:cNvPr>
          <p:cNvSpPr/>
          <p:nvPr/>
        </p:nvSpPr>
        <p:spPr>
          <a:xfrm>
            <a:off x="6375352" y="5647033"/>
            <a:ext cx="3220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onewayroadtobeer.com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733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4A80CE-4AC5-C24F-8D55-2449030A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487" y="727621"/>
            <a:ext cx="8587628" cy="773933"/>
          </a:xfrm>
        </p:spPr>
        <p:txBody>
          <a:bodyPr/>
          <a:lstStyle/>
          <a:p>
            <a:r>
              <a:rPr lang="en-US" sz="39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7F15A5-1829-A249-BADF-C774A23B2781}"/>
              </a:ext>
            </a:extLst>
          </p:cNvPr>
          <p:cNvSpPr/>
          <p:nvPr/>
        </p:nvSpPr>
        <p:spPr>
          <a:xfrm>
            <a:off x="2720438" y="1744134"/>
            <a:ext cx="6751125" cy="55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0F3EE"/>
                </a:solidFill>
              </a:rPr>
              <a:t>#1 Read the room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F164F-9E6D-1F44-B443-E81D05C05E84}"/>
              </a:ext>
            </a:extLst>
          </p:cNvPr>
          <p:cNvSpPr/>
          <p:nvPr/>
        </p:nvSpPr>
        <p:spPr>
          <a:xfrm>
            <a:off x="2720438" y="2428306"/>
            <a:ext cx="6751125" cy="5582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0F3EE"/>
                </a:solidFill>
              </a:rPr>
              <a:t>#2 Be more entrepreneurial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578E02-8629-CB42-8768-71C6147B05DE}"/>
              </a:ext>
            </a:extLst>
          </p:cNvPr>
          <p:cNvSpPr/>
          <p:nvPr/>
        </p:nvSpPr>
        <p:spPr>
          <a:xfrm>
            <a:off x="2720438" y="3082153"/>
            <a:ext cx="6751125" cy="5582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0F3EE"/>
                </a:solidFill>
              </a:rPr>
              <a:t>#3 Use the experience around you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F09D90-A59D-2646-8949-E5D37B3F5B2C}"/>
              </a:ext>
            </a:extLst>
          </p:cNvPr>
          <p:cNvSpPr/>
          <p:nvPr/>
        </p:nvSpPr>
        <p:spPr>
          <a:xfrm>
            <a:off x="2720438" y="3736000"/>
            <a:ext cx="6751125" cy="5582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0F3EE"/>
                </a:solidFill>
              </a:rPr>
              <a:t>#4 Develop allies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6EF321-8496-CB46-AB91-D5DB5ACAFD3D}"/>
              </a:ext>
            </a:extLst>
          </p:cNvPr>
          <p:cNvSpPr/>
          <p:nvPr/>
        </p:nvSpPr>
        <p:spPr>
          <a:xfrm>
            <a:off x="2720438" y="4389847"/>
            <a:ext cx="6751125" cy="5582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0F3EE"/>
                </a:solidFill>
              </a:rPr>
              <a:t>#5 Focus yourselves and your clients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21CAA-1308-FD40-B0B3-DDDB1582087A}"/>
              </a:ext>
            </a:extLst>
          </p:cNvPr>
          <p:cNvSpPr/>
          <p:nvPr/>
        </p:nvSpPr>
        <p:spPr>
          <a:xfrm>
            <a:off x="2720437" y="5044684"/>
            <a:ext cx="6751125" cy="55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0F3EE"/>
                </a:solidFill>
              </a:rPr>
              <a:t>#6 Adapt your techniques to the virtual world</a:t>
            </a:r>
          </a:p>
        </p:txBody>
      </p:sp>
    </p:spTree>
    <p:extLst>
      <p:ext uri="{BB962C8B-B14F-4D97-AF65-F5344CB8AC3E}">
        <p14:creationId xmlns:p14="http://schemas.microsoft.com/office/powerpoint/2010/main" val="29227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9DC862-8462-8249-B6A8-B4D52857CAE0}"/>
              </a:ext>
            </a:extLst>
          </p:cNvPr>
          <p:cNvSpPr/>
          <p:nvPr/>
        </p:nvSpPr>
        <p:spPr>
          <a:xfrm>
            <a:off x="0" y="0"/>
            <a:ext cx="574158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pic>
        <p:nvPicPr>
          <p:cNvPr id="5" name="Picture 4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6A75B41C-693F-7F4A-8961-BD33214B4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790" y="0"/>
            <a:ext cx="654321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5CE38A-7C15-6449-A741-74A2EDB18AF3}"/>
              </a:ext>
            </a:extLst>
          </p:cNvPr>
          <p:cNvSpPr/>
          <p:nvPr/>
        </p:nvSpPr>
        <p:spPr>
          <a:xfrm rot="2700000">
            <a:off x="5401140" y="3181349"/>
            <a:ext cx="495300" cy="495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04A46-9191-6A49-B5F1-AF349977EB66}"/>
              </a:ext>
            </a:extLst>
          </p:cNvPr>
          <p:cNvSpPr/>
          <p:nvPr/>
        </p:nvSpPr>
        <p:spPr>
          <a:xfrm>
            <a:off x="3643588" y="3182777"/>
            <a:ext cx="26969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0F3EE"/>
                </a:solidFill>
                <a:cs typeface="Calibri" panose="020F0502020204030204" pitchFamily="34" charset="0"/>
              </a:rPr>
              <a:t>And this</a:t>
            </a:r>
          </a:p>
        </p:txBody>
      </p:sp>
    </p:spTree>
    <p:extLst>
      <p:ext uri="{BB962C8B-B14F-4D97-AF65-F5344CB8AC3E}">
        <p14:creationId xmlns:p14="http://schemas.microsoft.com/office/powerpoint/2010/main" val="3281592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9DC862-8462-8249-B6A8-B4D52857CAE0}"/>
              </a:ext>
            </a:extLst>
          </p:cNvPr>
          <p:cNvSpPr/>
          <p:nvPr/>
        </p:nvSpPr>
        <p:spPr>
          <a:xfrm>
            <a:off x="-9680" y="1"/>
            <a:ext cx="7293165" cy="68743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pic>
        <p:nvPicPr>
          <p:cNvPr id="6" name="Picture 5" descr="A projector screen&#10;&#10;Description automatically generated">
            <a:extLst>
              <a:ext uri="{FF2B5EF4-FFF2-40B4-BE49-F238E27FC236}">
                <a16:creationId xmlns:a16="http://schemas.microsoft.com/office/drawing/2014/main" id="{0E012085-3590-8040-BE61-0B6C03FD3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"/>
          <a:stretch/>
        </p:blipFill>
        <p:spPr>
          <a:xfrm>
            <a:off x="6911163" y="0"/>
            <a:ext cx="5678457" cy="68743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5CE38A-7C15-6449-A741-74A2EDB18AF3}"/>
              </a:ext>
            </a:extLst>
          </p:cNvPr>
          <p:cNvSpPr/>
          <p:nvPr/>
        </p:nvSpPr>
        <p:spPr>
          <a:xfrm rot="2700000">
            <a:off x="6663512" y="3227053"/>
            <a:ext cx="495300" cy="5226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04A46-9191-6A49-B5F1-AF349977EB66}"/>
              </a:ext>
            </a:extLst>
          </p:cNvPr>
          <p:cNvSpPr/>
          <p:nvPr/>
        </p:nvSpPr>
        <p:spPr>
          <a:xfrm>
            <a:off x="4034245" y="3242169"/>
            <a:ext cx="26969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0F3EE"/>
                </a:solidFill>
                <a:latin typeface="+mj-lt"/>
                <a:cs typeface="Calibri" panose="020F0502020204030204" pitchFamily="34" charset="0"/>
              </a:rPr>
              <a:t>And this</a:t>
            </a:r>
          </a:p>
        </p:txBody>
      </p:sp>
    </p:spTree>
    <p:extLst>
      <p:ext uri="{BB962C8B-B14F-4D97-AF65-F5344CB8AC3E}">
        <p14:creationId xmlns:p14="http://schemas.microsoft.com/office/powerpoint/2010/main" val="2921606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2DF5AB-C4E8-6145-85A6-10DE572D4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947" y="0"/>
            <a:ext cx="652705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9DC862-8462-8249-B6A8-B4D52857CAE0}"/>
              </a:ext>
            </a:extLst>
          </p:cNvPr>
          <p:cNvSpPr/>
          <p:nvPr/>
        </p:nvSpPr>
        <p:spPr>
          <a:xfrm>
            <a:off x="0" y="0"/>
            <a:ext cx="587980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5CE38A-7C15-6449-A741-74A2EDB18AF3}"/>
              </a:ext>
            </a:extLst>
          </p:cNvPr>
          <p:cNvSpPr/>
          <p:nvPr/>
        </p:nvSpPr>
        <p:spPr>
          <a:xfrm rot="2700000">
            <a:off x="5632155" y="3201606"/>
            <a:ext cx="495300" cy="49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04A46-9191-6A49-B5F1-AF349977EB66}"/>
              </a:ext>
            </a:extLst>
          </p:cNvPr>
          <p:cNvSpPr/>
          <p:nvPr/>
        </p:nvSpPr>
        <p:spPr>
          <a:xfrm>
            <a:off x="1281634" y="3182778"/>
            <a:ext cx="48143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0F3EE"/>
                </a:solidFill>
                <a:latin typeface="+mj-lt"/>
                <a:cs typeface="Calibri" panose="020F0502020204030204" pitchFamily="34" charset="0"/>
              </a:rPr>
              <a:t>And even at a push, this…..</a:t>
            </a:r>
          </a:p>
        </p:txBody>
      </p:sp>
    </p:spTree>
    <p:extLst>
      <p:ext uri="{BB962C8B-B14F-4D97-AF65-F5344CB8AC3E}">
        <p14:creationId xmlns:p14="http://schemas.microsoft.com/office/powerpoint/2010/main" val="372749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81151-A982-2A46-ACDF-61B74F3CD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C91038E-DC45-204B-9502-8E0FF4AB5711}"/>
              </a:ext>
            </a:extLst>
          </p:cNvPr>
          <p:cNvSpPr txBox="1">
            <a:spLocks/>
          </p:cNvSpPr>
          <p:nvPr/>
        </p:nvSpPr>
        <p:spPr>
          <a:xfrm>
            <a:off x="2287952" y="2712511"/>
            <a:ext cx="6274784" cy="716489"/>
          </a:xfrm>
          <a:prstGeom prst="rect">
            <a:avLst/>
          </a:prstGeom>
        </p:spPr>
        <p:txBody>
          <a:bodyPr vert="horz" lIns="99060" tIns="49530" rIns="99060" bIns="4953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Client Servicing was relatively transactional.</a:t>
            </a:r>
          </a:p>
          <a:p>
            <a:endParaRPr lang="en-GB" sz="2400" dirty="0"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Few people in support, bought in creative, no planning, no studios, no multi-channels, no all agencies.</a:t>
            </a:r>
          </a:p>
          <a:p>
            <a:endParaRPr lang="en-GB" sz="2400" dirty="0"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Time was spent keeping tabs on Clients from afar and tech that needed man marking…..</a:t>
            </a:r>
          </a:p>
          <a:p>
            <a:br>
              <a:rPr lang="en-GB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30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81151-A982-2A46-ACDF-61B74F3CD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878EB4-DDC0-B145-8F26-37B0DCA0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176" y="289059"/>
            <a:ext cx="8802679" cy="4005825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GB" sz="2000" b="1" dirty="0"/>
              <a:t>Q: ‘What percentage of the knowledge you needed to do your job was stored in your own mind in….. 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dirty="0"/>
              <a:t>1986: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1997:</a:t>
            </a:r>
          </a:p>
          <a:p>
            <a:pPr marL="0" indent="0">
              <a:buNone/>
            </a:pPr>
            <a:br>
              <a:rPr lang="en-GB" sz="2000" dirty="0"/>
            </a:br>
            <a:r>
              <a:rPr lang="en-GB" sz="2000" dirty="0"/>
              <a:t>2008: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This has resulted in a shift in skills sets from the more functional to…..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……increasing emphasis on teamwork, collaboration, communication and empathy.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66801-357A-2644-962A-C0608600F32F}"/>
              </a:ext>
            </a:extLst>
          </p:cNvPr>
          <p:cNvSpPr txBox="1"/>
          <p:nvPr/>
        </p:nvSpPr>
        <p:spPr>
          <a:xfrm>
            <a:off x="2511145" y="1129904"/>
            <a:ext cx="826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674B45-C970-5C49-981D-E3C85D7E15C0}"/>
              </a:ext>
            </a:extLst>
          </p:cNvPr>
          <p:cNvSpPr txBox="1"/>
          <p:nvPr/>
        </p:nvSpPr>
        <p:spPr>
          <a:xfrm>
            <a:off x="2511145" y="1663715"/>
            <a:ext cx="826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BB0E1-A47B-9C43-81AC-B55990417584}"/>
              </a:ext>
            </a:extLst>
          </p:cNvPr>
          <p:cNvSpPr txBox="1"/>
          <p:nvPr/>
        </p:nvSpPr>
        <p:spPr>
          <a:xfrm>
            <a:off x="2511145" y="2197526"/>
            <a:ext cx="826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183658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5693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90548" y="4051455"/>
            <a:ext cx="249557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0546" y="4517454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0546" y="4961411"/>
            <a:ext cx="250826" cy="27699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200" dirty="0">
                <a:latin typeface="Avenir LT Std 55 Roman" charset="0"/>
                <a:ea typeface="Avenir LT Std 55 Roman" charset="0"/>
                <a:cs typeface="Avenir LT Std 55 Roman" charset="0"/>
              </a:rPr>
              <a:t>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F15D2-5CC2-C148-A229-1060C008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2" y="644193"/>
            <a:ext cx="9479039" cy="6213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07255-5F00-5245-831C-C333C5885AE0}"/>
              </a:ext>
            </a:extLst>
          </p:cNvPr>
          <p:cNvSpPr txBox="1"/>
          <p:nvPr/>
        </p:nvSpPr>
        <p:spPr>
          <a:xfrm>
            <a:off x="9817049" y="4794453"/>
            <a:ext cx="23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Changing Face of Client Servicing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F8B88-7556-924F-BE99-F36D603E7F4B}"/>
              </a:ext>
            </a:extLst>
          </p:cNvPr>
          <p:cNvSpPr txBox="1"/>
          <p:nvPr/>
        </p:nvSpPr>
        <p:spPr>
          <a:xfrm>
            <a:off x="9976323" y="728460"/>
            <a:ext cx="237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Reading the room</a:t>
            </a:r>
          </a:p>
        </p:txBody>
      </p:sp>
    </p:spTree>
    <p:extLst>
      <p:ext uri="{BB962C8B-B14F-4D97-AF65-F5344CB8AC3E}">
        <p14:creationId xmlns:p14="http://schemas.microsoft.com/office/powerpoint/2010/main" val="3265761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A Colours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FFD331"/>
      </a:accent1>
      <a:accent2>
        <a:srgbClr val="D26188"/>
      </a:accent2>
      <a:accent3>
        <a:srgbClr val="F5834B"/>
      </a:accent3>
      <a:accent4>
        <a:srgbClr val="FFC000"/>
      </a:accent4>
      <a:accent5>
        <a:srgbClr val="4FABC3"/>
      </a:accent5>
      <a:accent6>
        <a:srgbClr val="4C6774"/>
      </a:accent6>
      <a:hlink>
        <a:srgbClr val="4FABC3"/>
      </a:hlink>
      <a:folHlink>
        <a:srgbClr val="4C6774"/>
      </a:folHlink>
    </a:clrScheme>
    <a:fontScheme name="AIA Font">
      <a:majorFont>
        <a:latin typeface="Inter"/>
        <a:ea typeface=""/>
        <a:cs typeface=""/>
      </a:majorFont>
      <a:minorFont>
        <a:latin typeface="Inter Light BE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6474</TotalTime>
  <Words>1028</Words>
  <Application>Microsoft Office PowerPoint</Application>
  <PresentationFormat>Widescreen</PresentationFormat>
  <Paragraphs>200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Avenir LT Std 55 Roman</vt:lpstr>
      <vt:lpstr>Calibri</vt:lpstr>
      <vt:lpstr>DIN Condensed</vt:lpstr>
      <vt:lpstr>Inter</vt:lpstr>
      <vt:lpstr>Inter Light BETA</vt:lpstr>
      <vt:lpstr>Serifa Std 65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respond to situations based on our perception. </vt:lpstr>
      <vt:lpstr>PowerPoint Presentation</vt:lpstr>
      <vt:lpstr>Perceptions  </vt:lpstr>
      <vt:lpstr>PowerPoint Presentation</vt:lpstr>
      <vt:lpstr>Listening</vt:lpstr>
      <vt:lpstr>Listening - Six Negative Listening Habits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thought…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Martin</dc:creator>
  <cp:lastModifiedBy>Fran Longford</cp:lastModifiedBy>
  <cp:revision>64</cp:revision>
  <dcterms:created xsi:type="dcterms:W3CDTF">2020-07-22T14:49:04Z</dcterms:created>
  <dcterms:modified xsi:type="dcterms:W3CDTF">2021-03-25T19:20:56Z</dcterms:modified>
</cp:coreProperties>
</file>