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318" r:id="rId3"/>
    <p:sldId id="327" r:id="rId4"/>
    <p:sldId id="323" r:id="rId5"/>
    <p:sldId id="322" r:id="rId6"/>
    <p:sldId id="338" r:id="rId7"/>
    <p:sldId id="330" r:id="rId8"/>
    <p:sldId id="340" r:id="rId9"/>
    <p:sldId id="328" r:id="rId10"/>
    <p:sldId id="335" r:id="rId11"/>
    <p:sldId id="329" r:id="rId12"/>
    <p:sldId id="334" r:id="rId13"/>
    <p:sldId id="331" r:id="rId14"/>
    <p:sldId id="336" r:id="rId15"/>
    <p:sldId id="344" r:id="rId16"/>
    <p:sldId id="257" r:id="rId17"/>
    <p:sldId id="345" r:id="rId18"/>
    <p:sldId id="341" r:id="rId19"/>
    <p:sldId id="342" r:id="rId20"/>
    <p:sldId id="343" r:id="rId21"/>
    <p:sldId id="34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3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309" autoAdjust="0"/>
    <p:restoredTop sz="93761" autoAdjust="0"/>
  </p:normalViewPr>
  <p:slideViewPr>
    <p:cSldViewPr snapToGrid="0">
      <p:cViewPr varScale="1">
        <p:scale>
          <a:sx n="62" d="100"/>
          <a:sy n="62" d="100"/>
        </p:scale>
        <p:origin x="704" y="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8461AF-A26B-4180-83BB-63510C8AEA1D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E1417-F764-44C7-B362-9FCC0AA3A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794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E1417-F764-44C7-B362-9FCC0AA3AB9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426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1D0771-0E0F-4B18-AF8D-7007222F9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F8BD1-9830-4ABE-BF77-735B51FE1C33}" type="datetime1">
              <a:rPr lang="en-GB" smtClean="0"/>
              <a:t>26/03/2021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FDB2F2-02CF-4C5B-AC2F-35183F5C4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Alliance of Independent Agencies 2020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485A3-5724-42AD-8E88-1684EDC4F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57AF-E30C-45DF-9453-12091E4BC953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126F64A-E9AF-4C88-B76A-6E1A980C29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05626" y="2102644"/>
            <a:ext cx="4610100" cy="897732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6493C15-691B-4494-BA4A-D1FC4BBB52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05626" y="3000376"/>
            <a:ext cx="4610100" cy="897732"/>
          </a:xfrm>
        </p:spPr>
        <p:txBody>
          <a:bodyPr/>
          <a:lstStyle>
            <a:lvl1pPr marL="0" indent="0" algn="l">
              <a:buNone/>
              <a:defRPr sz="2400" b="0">
                <a:latin typeface="+mj-lt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864DA7CE-4084-4D4C-8C01-05264B6184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05626" y="3898108"/>
            <a:ext cx="4610100" cy="897732"/>
          </a:xfrm>
        </p:spPr>
        <p:txBody>
          <a:bodyPr/>
          <a:lstStyle>
            <a:lvl1pPr marL="0" indent="0" algn="l">
              <a:buNone/>
              <a:defRPr sz="2000" b="0">
                <a:latin typeface="+mn-lt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D29D09-F294-4247-9A7D-9D2EE36297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90888" y="4204099"/>
            <a:ext cx="323850" cy="285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E0443E-7D00-4622-8D2D-987999B86C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60272" y="5493540"/>
            <a:ext cx="2650765" cy="1045372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95D9789-543C-4B81-A814-A13F03D2C9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3" y="912396"/>
            <a:ext cx="6362700" cy="458114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D843AB-2584-4EA4-9C0D-D95D85E0603F}"/>
              </a:ext>
            </a:extLst>
          </p:cNvPr>
          <p:cNvCxnSpPr/>
          <p:nvPr userDrawn="1"/>
        </p:nvCxnSpPr>
        <p:spPr>
          <a:xfrm>
            <a:off x="6343650" y="2102644"/>
            <a:ext cx="0" cy="2693196"/>
          </a:xfrm>
          <a:prstGeom prst="line">
            <a:avLst/>
          </a:prstGeom>
          <a:ln w="508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876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47F35-69D0-4445-95C2-FB28F725C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9CC96-4787-4E4B-BEB8-F37F83B36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35369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04CC2-B3F5-496F-BE1E-C26869CECF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228600"/>
          </a:xfrm>
        </p:spPr>
        <p:txBody>
          <a:bodyPr/>
          <a:lstStyle/>
          <a:p>
            <a:fld id="{5646F32F-BE71-4C37-A17F-7E19F6110564}" type="datetime1">
              <a:rPr lang="en-GB" smtClean="0"/>
              <a:t>26/03/2021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42EA3-68CD-4BD1-9151-AE7E78F3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228600"/>
          </a:xfrm>
        </p:spPr>
        <p:txBody>
          <a:bodyPr/>
          <a:lstStyle/>
          <a:p>
            <a:r>
              <a:rPr lang="en-US"/>
              <a:t>Alliance of Independent Agencies 2020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79378-02EF-49CB-A80C-5A86A6307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228600"/>
          </a:xfrm>
        </p:spPr>
        <p:txBody>
          <a:bodyPr/>
          <a:lstStyle/>
          <a:p>
            <a:fld id="{000657AF-E30C-45DF-9453-12091E4BC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076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9327E0-3D4E-475A-8DD4-B45AFBD153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4997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7B2CC3-86E5-4F67-8FC2-4CC8B392D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4997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9E1DC-6D7E-4101-B594-33AC288D39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228600"/>
          </a:xfrm>
        </p:spPr>
        <p:txBody>
          <a:bodyPr/>
          <a:lstStyle/>
          <a:p>
            <a:fld id="{74DAD76D-AC90-4838-8ED9-223BBA9CD8E1}" type="datetime1">
              <a:rPr lang="en-GB" smtClean="0"/>
              <a:t>26/03/2021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14A50-27E1-41D6-8D69-B3211708D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228600"/>
          </a:xfrm>
        </p:spPr>
        <p:txBody>
          <a:bodyPr/>
          <a:lstStyle/>
          <a:p>
            <a:r>
              <a:rPr lang="en-US"/>
              <a:t>Alliance of Independent Agencies 2020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13B1B-6907-4597-BCA6-B638C1A74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228600"/>
          </a:xfrm>
        </p:spPr>
        <p:txBody>
          <a:bodyPr/>
          <a:lstStyle/>
          <a:p>
            <a:fld id="{000657AF-E30C-45DF-9453-12091E4BC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305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/>
          <a:lstStyle>
            <a:lvl1pPr algn="l">
              <a:defRPr sz="3733" baseline="0">
                <a:solidFill>
                  <a:schemeClr val="tx1"/>
                </a:solidFill>
                <a:latin typeface="tahoma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609600" y="1576209"/>
            <a:ext cx="10972800" cy="4113392"/>
          </a:xfrm>
          <a:prstGeom prst="rect">
            <a:avLst/>
          </a:prstGeom>
        </p:spPr>
        <p:txBody>
          <a:bodyPr vert="horz"/>
          <a:lstStyle>
            <a:lvl1pPr>
              <a:defRPr sz="2133">
                <a:latin typeface="Tahoma"/>
              </a:defRPr>
            </a:lvl1pPr>
            <a:lvl2pPr>
              <a:defRPr sz="2133">
                <a:latin typeface="Tahoma"/>
              </a:defRPr>
            </a:lvl2pPr>
            <a:lvl3pPr>
              <a:defRPr sz="2133">
                <a:latin typeface="Tahoma"/>
              </a:defRPr>
            </a:lvl3pPr>
            <a:lvl4pPr>
              <a:defRPr sz="2133">
                <a:latin typeface="Tahoma"/>
              </a:defRPr>
            </a:lvl4pPr>
            <a:lvl5pPr>
              <a:defRPr sz="2133">
                <a:latin typeface="Tahom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11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/>
          <a:lstStyle>
            <a:lvl1pPr algn="l">
              <a:defRPr sz="3733">
                <a:solidFill>
                  <a:schemeClr val="tx1"/>
                </a:solidFill>
                <a:latin typeface="Euclid Flex Medium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9600" y="1557868"/>
            <a:ext cx="10972800" cy="39962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33"/>
            </a:lvl1pPr>
            <a:lvl2pPr marL="609585" indent="0">
              <a:buNone/>
              <a:defRPr sz="2133"/>
            </a:lvl2pPr>
            <a:lvl3pPr marL="1219170" indent="0">
              <a:buNone/>
              <a:defRPr sz="2133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4866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435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/>
          <a:lstStyle>
            <a:lvl1pPr algn="l">
              <a:defRPr sz="3733" baseline="0">
                <a:solidFill>
                  <a:schemeClr val="tx1"/>
                </a:solidFill>
                <a:latin typeface="tahoma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609600" y="1576209"/>
            <a:ext cx="10972800" cy="4113392"/>
          </a:xfrm>
          <a:prstGeom prst="rect">
            <a:avLst/>
          </a:prstGeom>
        </p:spPr>
        <p:txBody>
          <a:bodyPr vert="horz"/>
          <a:lstStyle>
            <a:lvl1pPr>
              <a:defRPr sz="2133">
                <a:latin typeface="Tahoma"/>
              </a:defRPr>
            </a:lvl1pPr>
            <a:lvl2pPr>
              <a:defRPr sz="2133">
                <a:latin typeface="Tahoma"/>
              </a:defRPr>
            </a:lvl2pPr>
            <a:lvl3pPr>
              <a:defRPr sz="2133">
                <a:latin typeface="Tahoma"/>
              </a:defRPr>
            </a:lvl3pPr>
            <a:lvl4pPr>
              <a:defRPr sz="2133">
                <a:latin typeface="Tahoma"/>
              </a:defRPr>
            </a:lvl4pPr>
            <a:lvl5pPr>
              <a:defRPr sz="2133">
                <a:latin typeface="Tahom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16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/>
          <a:lstStyle>
            <a:lvl1pPr algn="l">
              <a:defRPr sz="3733" baseline="0">
                <a:solidFill>
                  <a:schemeClr val="tx1"/>
                </a:solidFill>
                <a:latin typeface="tahoma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609600" y="1576209"/>
            <a:ext cx="10972800" cy="4113392"/>
          </a:xfrm>
          <a:prstGeom prst="rect">
            <a:avLst/>
          </a:prstGeom>
        </p:spPr>
        <p:txBody>
          <a:bodyPr vert="horz"/>
          <a:lstStyle>
            <a:lvl1pPr>
              <a:defRPr sz="2133">
                <a:latin typeface="Tahoma"/>
              </a:defRPr>
            </a:lvl1pPr>
            <a:lvl2pPr>
              <a:defRPr sz="2133">
                <a:latin typeface="Tahoma"/>
              </a:defRPr>
            </a:lvl2pPr>
            <a:lvl3pPr>
              <a:defRPr sz="2133">
                <a:latin typeface="Tahoma"/>
              </a:defRPr>
            </a:lvl3pPr>
            <a:lvl4pPr>
              <a:defRPr sz="2133">
                <a:latin typeface="Tahoma"/>
              </a:defRPr>
            </a:lvl4pPr>
            <a:lvl5pPr>
              <a:defRPr sz="2133">
                <a:latin typeface="Tahom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85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/>
          <a:lstStyle>
            <a:lvl1pPr algn="l">
              <a:defRPr sz="3733" baseline="0">
                <a:solidFill>
                  <a:schemeClr val="tx1"/>
                </a:solidFill>
                <a:latin typeface="tahoma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609600" y="1576209"/>
            <a:ext cx="10972800" cy="4113392"/>
          </a:xfrm>
          <a:prstGeom prst="rect">
            <a:avLst/>
          </a:prstGeom>
        </p:spPr>
        <p:txBody>
          <a:bodyPr vert="horz"/>
          <a:lstStyle>
            <a:lvl1pPr>
              <a:defRPr sz="2133">
                <a:latin typeface="Tahoma"/>
              </a:defRPr>
            </a:lvl1pPr>
            <a:lvl2pPr>
              <a:defRPr sz="2133">
                <a:latin typeface="Tahoma"/>
              </a:defRPr>
            </a:lvl2pPr>
            <a:lvl3pPr>
              <a:defRPr sz="2133">
                <a:latin typeface="Tahoma"/>
              </a:defRPr>
            </a:lvl3pPr>
            <a:lvl4pPr>
              <a:defRPr sz="2133">
                <a:latin typeface="Tahoma"/>
              </a:defRPr>
            </a:lvl4pPr>
            <a:lvl5pPr>
              <a:defRPr sz="2133">
                <a:latin typeface="Tahom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62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/>
          <a:lstStyle>
            <a:lvl1pPr algn="l">
              <a:defRPr sz="3733" baseline="0">
                <a:solidFill>
                  <a:schemeClr val="tx1"/>
                </a:solidFill>
                <a:latin typeface="tahoma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609600" y="1576209"/>
            <a:ext cx="10972800" cy="4113392"/>
          </a:xfrm>
          <a:prstGeom prst="rect">
            <a:avLst/>
          </a:prstGeom>
        </p:spPr>
        <p:txBody>
          <a:bodyPr vert="horz"/>
          <a:lstStyle>
            <a:lvl1pPr>
              <a:defRPr sz="2133">
                <a:latin typeface="Tahoma"/>
              </a:defRPr>
            </a:lvl1pPr>
            <a:lvl2pPr>
              <a:defRPr sz="2133">
                <a:latin typeface="Tahoma"/>
              </a:defRPr>
            </a:lvl2pPr>
            <a:lvl3pPr>
              <a:defRPr sz="2133">
                <a:latin typeface="Tahoma"/>
              </a:defRPr>
            </a:lvl3pPr>
            <a:lvl4pPr>
              <a:defRPr sz="2133">
                <a:latin typeface="Tahoma"/>
              </a:defRPr>
            </a:lvl4pPr>
            <a:lvl5pPr>
              <a:defRPr sz="2133">
                <a:latin typeface="Tahom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32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/>
          <a:lstStyle>
            <a:lvl1pPr algn="l">
              <a:defRPr sz="3733" baseline="0">
                <a:solidFill>
                  <a:schemeClr val="tx1"/>
                </a:solidFill>
                <a:latin typeface="tahoma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609600" y="1576209"/>
            <a:ext cx="10972800" cy="4113392"/>
          </a:xfrm>
          <a:prstGeom prst="rect">
            <a:avLst/>
          </a:prstGeom>
        </p:spPr>
        <p:txBody>
          <a:bodyPr vert="horz"/>
          <a:lstStyle>
            <a:lvl1pPr>
              <a:defRPr sz="2133">
                <a:latin typeface="Tahoma"/>
              </a:defRPr>
            </a:lvl1pPr>
            <a:lvl2pPr>
              <a:defRPr sz="2133">
                <a:latin typeface="Tahoma"/>
              </a:defRPr>
            </a:lvl2pPr>
            <a:lvl3pPr>
              <a:defRPr sz="2133">
                <a:latin typeface="Tahoma"/>
              </a:defRPr>
            </a:lvl3pPr>
            <a:lvl4pPr>
              <a:defRPr sz="2133">
                <a:latin typeface="Tahoma"/>
              </a:defRPr>
            </a:lvl4pPr>
            <a:lvl5pPr>
              <a:defRPr sz="2133">
                <a:latin typeface="Tahom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72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1D0771-0E0F-4B18-AF8D-7007222F9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20B4-A78B-4C03-9710-3F7C6FC2103E}" type="datetime1">
              <a:rPr lang="en-GB" smtClean="0"/>
              <a:t>26/03/2021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FDB2F2-02CF-4C5B-AC2F-35183F5C4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Alliance of Independent Agencies 2020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485A3-5724-42AD-8E88-1684EDC4F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57AF-E30C-45DF-9453-12091E4BC95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57EB90-10BC-4EE4-A4A9-9C6B11F5E2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91226" y="158802"/>
            <a:ext cx="6039410" cy="651862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2441B2B-4AF9-4B4E-8363-916D94A0F5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9646" y="2155826"/>
            <a:ext cx="4219575" cy="47625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</a:t>
            </a:r>
          </a:p>
          <a:p>
            <a:pPr lvl="0"/>
            <a:endParaRPr lang="en-US" dirty="0"/>
          </a:p>
          <a:p>
            <a:pPr lvl="0"/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69489EDE-2A1F-4128-8D7E-EEEDCF4C17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9647" y="2701925"/>
            <a:ext cx="4219575" cy="476250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</a:t>
            </a:r>
          </a:p>
          <a:p>
            <a:pPr lvl="0"/>
            <a:endParaRPr lang="en-US" dirty="0"/>
          </a:p>
          <a:p>
            <a:pPr lvl="0"/>
            <a:endParaRPr lang="en-GB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8776CA0-3543-4AD6-9D7F-DABBA1FD75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09648" y="3248024"/>
            <a:ext cx="4219575" cy="962025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</a:t>
            </a:r>
          </a:p>
          <a:p>
            <a:pPr lvl="0"/>
            <a:endParaRPr lang="en-US" dirty="0"/>
          </a:p>
          <a:p>
            <a:pPr lvl="0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F212F6-CE93-4ED4-9615-F14F17EA06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3275" y="5819776"/>
            <a:ext cx="32385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14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IA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C34A4-23BD-4133-8D61-2DAD9DB00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08971" cy="108281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AAFC1-AE14-499B-BCFF-81BBFF15E1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31950"/>
            <a:ext cx="5181600" cy="35274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5C1484-161B-463A-B034-09FF62CF6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631950"/>
            <a:ext cx="5181600" cy="3527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37A942-F615-43BB-8F83-11CDB26ED0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228600"/>
          </a:xfrm>
        </p:spPr>
        <p:txBody>
          <a:bodyPr/>
          <a:lstStyle/>
          <a:p>
            <a:fld id="{BAA5268F-FB86-470B-95F4-22EF5FD48398}" type="datetime1">
              <a:rPr lang="en-GB" smtClean="0"/>
              <a:t>26/03/2021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46EED-A9C8-49FE-8DBC-0C63B233A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228600"/>
          </a:xfrm>
        </p:spPr>
        <p:txBody>
          <a:bodyPr/>
          <a:lstStyle/>
          <a:p>
            <a:r>
              <a:rPr lang="en-US"/>
              <a:t>Alliance of Independent Agencies 2020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9D87B6-F943-449E-AEA1-190C47101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228600"/>
          </a:xfrm>
        </p:spPr>
        <p:txBody>
          <a:bodyPr/>
          <a:lstStyle/>
          <a:p>
            <a:fld id="{000657AF-E30C-45DF-9453-12091E4BC953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F4D8B8-35D5-48FE-90EC-A86FF039D58D}"/>
              </a:ext>
            </a:extLst>
          </p:cNvPr>
          <p:cNvCxnSpPr/>
          <p:nvPr userDrawn="1"/>
        </p:nvCxnSpPr>
        <p:spPr>
          <a:xfrm>
            <a:off x="838200" y="1447943"/>
            <a:ext cx="105156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39D4EE-2BBC-475F-BE54-032083158BFD}"/>
              </a:ext>
            </a:extLst>
          </p:cNvPr>
          <p:cNvCxnSpPr/>
          <p:nvPr userDrawn="1"/>
        </p:nvCxnSpPr>
        <p:spPr>
          <a:xfrm>
            <a:off x="831571" y="5383006"/>
            <a:ext cx="105156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143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Conten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C34A4-23BD-4133-8D61-2DAD9DB00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5181600" cy="1554163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AAFC1-AE14-499B-BCFF-81BBFF15E1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5274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37A942-F615-43BB-8F83-11CDB26ED0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228600"/>
          </a:xfrm>
        </p:spPr>
        <p:txBody>
          <a:bodyPr/>
          <a:lstStyle/>
          <a:p>
            <a:fld id="{246FDC7B-1AC0-498D-9EA5-678133C43D4E}" type="datetime1">
              <a:rPr lang="en-GB" smtClean="0"/>
              <a:t>26/03/2021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46EED-A9C8-49FE-8DBC-0C63B233A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228600"/>
          </a:xfrm>
        </p:spPr>
        <p:txBody>
          <a:bodyPr/>
          <a:lstStyle/>
          <a:p>
            <a:r>
              <a:rPr lang="en-US"/>
              <a:t>Alliance of Independent Agencies 2020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9D87B6-F943-449E-AEA1-190C47101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228600"/>
          </a:xfrm>
        </p:spPr>
        <p:txBody>
          <a:bodyPr/>
          <a:lstStyle/>
          <a:p>
            <a:fld id="{000657AF-E30C-45DF-9453-12091E4BC953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20C5C01-94A4-4C4A-B0B2-4EA2007A49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9" y="154950"/>
            <a:ext cx="5591176" cy="633792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558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994B8-DA4E-44DB-9A52-94063F86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2BC90D-F950-47F6-A72D-ABFDEC67B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A6119-0AF3-4B54-ACD7-FA816728D0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15100"/>
            <a:ext cx="2743200" cy="206375"/>
          </a:xfrm>
        </p:spPr>
        <p:txBody>
          <a:bodyPr/>
          <a:lstStyle/>
          <a:p>
            <a:fld id="{39F91102-823E-4711-BBBF-FA4F1B40D737}" type="datetime1">
              <a:rPr lang="en-GB" smtClean="0"/>
              <a:t>26/03/2021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D5BDB-96A3-495F-BE02-25018B6B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5100"/>
            <a:ext cx="4114800" cy="206375"/>
          </a:xfrm>
        </p:spPr>
        <p:txBody>
          <a:bodyPr/>
          <a:lstStyle/>
          <a:p>
            <a:r>
              <a:rPr lang="en-US"/>
              <a:t>Alliance of Independent Agencies 2020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B4265-95C2-45FB-BCA0-5DEE54C13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5100"/>
            <a:ext cx="2743200" cy="206375"/>
          </a:xfrm>
        </p:spPr>
        <p:txBody>
          <a:bodyPr/>
          <a:lstStyle/>
          <a:p>
            <a:fld id="{000657AF-E30C-45DF-9453-12091E4BC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295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F0A3E-A847-4C33-B6C1-0624A0769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2A2BB-DA09-46BE-88B2-C6C944B24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08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6AB09-6831-4DCC-912F-D6B4A60A8D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228600"/>
          </a:xfrm>
        </p:spPr>
        <p:txBody>
          <a:bodyPr/>
          <a:lstStyle/>
          <a:p>
            <a:fld id="{78C821C9-9772-4C6E-91DC-C91EFD5C7CCA}" type="datetime1">
              <a:rPr lang="en-GB" smtClean="0"/>
              <a:t>26/03/2021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17EA3-0160-43E0-A253-180170F79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228600"/>
          </a:xfrm>
        </p:spPr>
        <p:txBody>
          <a:bodyPr/>
          <a:lstStyle/>
          <a:p>
            <a:r>
              <a:rPr lang="en-US"/>
              <a:t>Alliance of Independent Agencies 2020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53BE9-4B51-406D-92FE-906FF3381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228600"/>
          </a:xfrm>
        </p:spPr>
        <p:txBody>
          <a:bodyPr/>
          <a:lstStyle/>
          <a:p>
            <a:fld id="{000657AF-E30C-45DF-9453-12091E4BC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417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1D5C1-66EA-4D6D-B5CF-3CD83776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69328-7EB0-427C-AE34-A231E7BCA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3B497F-BB11-47BA-B823-08F0F4E9E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819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D2A571-E829-4A25-9319-058C1119F4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AA0E2F-EF9F-4D68-9007-17C245644A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819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BCF0FA-B2CE-4EC6-A85F-DE7723C7D9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228600"/>
          </a:xfrm>
        </p:spPr>
        <p:txBody>
          <a:bodyPr/>
          <a:lstStyle/>
          <a:p>
            <a:fld id="{C96FB1E0-D267-4003-8425-CB6952971551}" type="datetime1">
              <a:rPr lang="en-GB" smtClean="0"/>
              <a:t>26/03/2021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31F7CC-9B43-417E-981C-1ED25439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228600"/>
          </a:xfrm>
        </p:spPr>
        <p:txBody>
          <a:bodyPr/>
          <a:lstStyle/>
          <a:p>
            <a:r>
              <a:rPr lang="en-US"/>
              <a:t>Alliance of Independent Agencies 2020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C12681-29C5-4825-98D0-FF8A30E7B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228600"/>
          </a:xfrm>
        </p:spPr>
        <p:txBody>
          <a:bodyPr/>
          <a:lstStyle/>
          <a:p>
            <a:fld id="{000657AF-E30C-45DF-9453-12091E4BC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222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48130-8D13-4099-A40F-F073C56E3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64D02F-3F36-4FE2-8933-96EC75BC8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228600"/>
          </a:xfrm>
        </p:spPr>
        <p:txBody>
          <a:bodyPr/>
          <a:lstStyle/>
          <a:p>
            <a:fld id="{36C422F3-AF10-4131-AD87-8F0E7817A31D}" type="datetime1">
              <a:rPr lang="en-GB" smtClean="0"/>
              <a:t>26/03/2021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4B0A5-0AF2-44B2-BDAB-533D7F780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228600"/>
          </a:xfrm>
        </p:spPr>
        <p:txBody>
          <a:bodyPr/>
          <a:lstStyle/>
          <a:p>
            <a:r>
              <a:rPr lang="en-US"/>
              <a:t>Alliance of Independent Agencies 2020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7257E-DE01-4466-8C23-ED8341A4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2743200" cy="228600"/>
          </a:xfrm>
        </p:spPr>
        <p:txBody>
          <a:bodyPr/>
          <a:lstStyle/>
          <a:p>
            <a:fld id="{000657AF-E30C-45DF-9453-12091E4BC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600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BB27C-48AA-4C84-BD5F-166AE1B51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97B50-BE93-4F7A-8B79-046E63B62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613A8-F23B-41D8-B7DC-9CCD5960E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FBDD97-912D-47C5-BC75-A7A4F96D75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6050"/>
            <a:ext cx="2743200" cy="225425"/>
          </a:xfrm>
        </p:spPr>
        <p:txBody>
          <a:bodyPr/>
          <a:lstStyle/>
          <a:p>
            <a:fld id="{07F8E17C-3F8D-4ADE-937B-A87C64C65124}" type="datetime1">
              <a:rPr lang="en-GB" smtClean="0"/>
              <a:t>26/03/2021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05CFF-111D-4A9E-8063-ACFFF5D6C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6050"/>
            <a:ext cx="4114800" cy="225425"/>
          </a:xfrm>
        </p:spPr>
        <p:txBody>
          <a:bodyPr/>
          <a:lstStyle/>
          <a:p>
            <a:r>
              <a:rPr lang="en-US"/>
              <a:t>Alliance of Independent Agencies 2020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B7D1D-39D4-4E44-A601-537D63FC3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6050"/>
            <a:ext cx="2743200" cy="225425"/>
          </a:xfrm>
        </p:spPr>
        <p:txBody>
          <a:bodyPr/>
          <a:lstStyle/>
          <a:p>
            <a:fld id="{000657AF-E30C-45DF-9453-12091E4BC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0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70807F-5B93-4C45-9EC5-240501CF1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6A568-5788-4007-AF43-2A53196AC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00B98-24C3-4598-B97F-23FA6A4AB2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B4567-98F2-4E1C-8085-E6E150216163}" type="datetime1">
              <a:rPr lang="en-GB" smtClean="0"/>
              <a:t>26/03/2021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EBEC0-11B4-484C-8DB6-4A532C2F6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Alliance of Independent Agencies 2020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ACA9C-0DCF-404B-B0C7-F8DB725818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657AF-E30C-45DF-9453-12091E4BC95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F6F3CA-32A7-4857-9A46-A93E0C77ABF4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0753725" y="6143625"/>
            <a:ext cx="323850" cy="28575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C364E732-3E2A-48EE-9CC4-83D758FE89E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25" y="4943475"/>
            <a:ext cx="3148542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3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0" r:id="rId2"/>
    <p:sldLayoutId id="2147483652" r:id="rId3"/>
    <p:sldLayoutId id="2147483661" r:id="rId4"/>
    <p:sldLayoutId id="2147483649" r:id="rId5"/>
    <p:sldLayoutId id="2147483650" r:id="rId6"/>
    <p:sldLayoutId id="2147483653" r:id="rId7"/>
    <p:sldLayoutId id="2147483654" r:id="rId8"/>
    <p:sldLayoutId id="2147483656" r:id="rId9"/>
    <p:sldLayoutId id="2147483658" r:id="rId10"/>
    <p:sldLayoutId id="2147483659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nick.adams@senselondon.com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654641-19E5-463A-BB65-011ED48605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Building Strong Client Relationships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A2914-7E78-4187-B19C-24E3484633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March 31</a:t>
            </a:r>
            <a:r>
              <a:rPr lang="en-GB" baseline="30000" dirty="0"/>
              <a:t>st</a:t>
            </a:r>
            <a:r>
              <a:rPr lang="en-GB" dirty="0"/>
              <a:t>, 2021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3DD128-2399-40D3-9E6B-694E1B7853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Nick Adams, CEO, Sense</a:t>
            </a:r>
          </a:p>
        </p:txBody>
      </p:sp>
    </p:spTree>
    <p:extLst>
      <p:ext uri="{BB962C8B-B14F-4D97-AF65-F5344CB8AC3E}">
        <p14:creationId xmlns:p14="http://schemas.microsoft.com/office/powerpoint/2010/main" val="741478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C760D-CBBA-4E45-96B3-354D9221C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Flexibility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6E4F97A-D1C9-4485-A492-03A4D0F1613C}"/>
              </a:ext>
            </a:extLst>
          </p:cNvPr>
          <p:cNvSpPr txBox="1">
            <a:spLocks/>
          </p:cNvSpPr>
          <p:nvPr/>
        </p:nvSpPr>
        <p:spPr>
          <a:xfrm>
            <a:off x="530942" y="1477934"/>
            <a:ext cx="6725265" cy="3902132"/>
          </a:xfrm>
          <a:prstGeom prst="rect">
            <a:avLst/>
          </a:prstGeom>
        </p:spPr>
        <p:txBody>
          <a:bodyPr vert="horz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67" dirty="0"/>
              <a:t>Client’s are not an homogeneous group!</a:t>
            </a:r>
          </a:p>
          <a:p>
            <a:endParaRPr lang="en-GB" sz="1867" dirty="0"/>
          </a:p>
          <a:p>
            <a:r>
              <a:rPr lang="en-GB" sz="1867" dirty="0"/>
              <a:t>Companies don’t work in a particular way…individuals do</a:t>
            </a:r>
          </a:p>
          <a:p>
            <a:endParaRPr lang="en-GB" sz="1867" dirty="0"/>
          </a:p>
          <a:p>
            <a:r>
              <a:rPr lang="en-GB" sz="1867" dirty="0"/>
              <a:t>People like working with people who work like them</a:t>
            </a:r>
          </a:p>
          <a:p>
            <a:endParaRPr lang="en-GB" sz="1867" dirty="0"/>
          </a:p>
          <a:p>
            <a:r>
              <a:rPr lang="en-GB" sz="1867" dirty="0"/>
              <a:t>What is your Client’s style?  How have you adapted your approach?</a:t>
            </a:r>
          </a:p>
          <a:p>
            <a:endParaRPr lang="en-GB" sz="1867" dirty="0"/>
          </a:p>
          <a:p>
            <a:endParaRPr lang="en-GB" sz="1867" dirty="0"/>
          </a:p>
        </p:txBody>
      </p:sp>
      <p:pic>
        <p:nvPicPr>
          <p:cNvPr id="4" name="Picture 2" descr="Image result for storm troopers">
            <a:extLst>
              <a:ext uri="{FF2B5EF4-FFF2-40B4-BE49-F238E27FC236}">
                <a16:creationId xmlns:a16="http://schemas.microsoft.com/office/drawing/2014/main" id="{B9E957BD-B73E-4334-A889-9EC3C60FDC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8" r="10253"/>
          <a:stretch/>
        </p:blipFill>
        <p:spPr bwMode="auto">
          <a:xfrm>
            <a:off x="8209936" y="1608906"/>
            <a:ext cx="3372464" cy="234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50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22FC9-585D-4466-B2EC-538F98F4C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Flexibility</a:t>
            </a:r>
          </a:p>
        </p:txBody>
      </p:sp>
      <p:pic>
        <p:nvPicPr>
          <p:cNvPr id="1028" name="Picture 4" descr="Image result for the economist">
            <a:extLst>
              <a:ext uri="{FF2B5EF4-FFF2-40B4-BE49-F238E27FC236}">
                <a16:creationId xmlns:a16="http://schemas.microsoft.com/office/drawing/2014/main" id="{A9A2166D-79C2-4C8F-AA02-A228F2473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758" y="3685591"/>
            <a:ext cx="1774724" cy="165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ED513E2-4A11-4117-99CE-A371B3E7A2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267" y="1183130"/>
            <a:ext cx="6341811" cy="4775217"/>
          </a:xfrm>
        </p:spPr>
        <p:txBody>
          <a:bodyPr/>
          <a:lstStyle/>
          <a:p>
            <a:r>
              <a:rPr lang="en-GB" sz="1867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Context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867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Economist</a:t>
            </a:r>
            <a:r>
              <a:rPr lang="en-GB" sz="18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always on activation in UK &amp; US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8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 entirely different senior Client cultures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8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 &gt; senior Client ex-agency, entrenched in the detail</a:t>
            </a:r>
          </a:p>
          <a:p>
            <a:endParaRPr lang="en-GB" sz="1867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1867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Approach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8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Consistent campaign &gt; entirely different relationships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8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Ways of working highly adapted to Client style</a:t>
            </a:r>
          </a:p>
          <a:p>
            <a:endParaRPr lang="en-GB" sz="1867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1867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Consequence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8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Relationship built on trust, friendship and loyalty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8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Active Client support in growing our business</a:t>
            </a:r>
          </a:p>
        </p:txBody>
      </p:sp>
      <p:pic>
        <p:nvPicPr>
          <p:cNvPr id="12" name="Picture 4" descr="Photo Jun 08, 11 31 46 AM.jpg">
            <a:extLst>
              <a:ext uri="{FF2B5EF4-FFF2-40B4-BE49-F238E27FC236}">
                <a16:creationId xmlns:a16="http://schemas.microsoft.com/office/drawing/2014/main" id="{C9699628-7CE4-4156-B284-9F2881AAE9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4" t="32645" r="12360" b="27623"/>
          <a:stretch/>
        </p:blipFill>
        <p:spPr bwMode="auto">
          <a:xfrm>
            <a:off x="9441429" y="3685593"/>
            <a:ext cx="2180304" cy="165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9F29E6-F879-4B51-A243-F56EE24AD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5757" y="911942"/>
            <a:ext cx="4045976" cy="269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6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73AE1-3635-4D5A-A32D-F1C03C479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Empathy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35601F0-C911-469A-B746-9BF0F05D9CE3}"/>
              </a:ext>
            </a:extLst>
          </p:cNvPr>
          <p:cNvSpPr txBox="1">
            <a:spLocks/>
          </p:cNvSpPr>
          <p:nvPr/>
        </p:nvSpPr>
        <p:spPr>
          <a:xfrm>
            <a:off x="609601" y="1589520"/>
            <a:ext cx="6263148" cy="3916544"/>
          </a:xfrm>
          <a:prstGeom prst="rect">
            <a:avLst/>
          </a:prstGeom>
        </p:spPr>
        <p:txBody>
          <a:bodyPr vert="horz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67" dirty="0"/>
              <a:t>Step into your Client’s shoes</a:t>
            </a:r>
          </a:p>
          <a:p>
            <a:endParaRPr lang="en-GB" sz="1867" dirty="0"/>
          </a:p>
          <a:p>
            <a:r>
              <a:rPr lang="en-GB" sz="1867" dirty="0"/>
              <a:t>Your mission is to make their lives easier </a:t>
            </a:r>
          </a:p>
          <a:p>
            <a:endParaRPr lang="en-GB" sz="1867" dirty="0"/>
          </a:p>
          <a:p>
            <a:r>
              <a:rPr lang="en-GB" sz="1867" dirty="0"/>
              <a:t>Business challenges, yes…but personal job pressures and problems?</a:t>
            </a:r>
          </a:p>
        </p:txBody>
      </p:sp>
      <p:pic>
        <p:nvPicPr>
          <p:cNvPr id="6" name="Picture 8" descr="Image result for two penguins">
            <a:extLst>
              <a:ext uri="{FF2B5EF4-FFF2-40B4-BE49-F238E27FC236}">
                <a16:creationId xmlns:a16="http://schemas.microsoft.com/office/drawing/2014/main" id="{0F22F269-FB4C-4033-94B1-3BDE0AFD7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046" y="1589521"/>
            <a:ext cx="4247860" cy="284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93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22FC9-585D-4466-B2EC-538F98F4C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Empathy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19972F1-C347-4E76-8985-78B0BA737A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265" y="1183130"/>
            <a:ext cx="6656443" cy="4775217"/>
          </a:xfrm>
        </p:spPr>
        <p:txBody>
          <a:bodyPr>
            <a:normAutofit lnSpcReduction="10000"/>
          </a:bodyPr>
          <a:lstStyle/>
          <a:p>
            <a:r>
              <a:rPr lang="en-GB" sz="1867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Context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8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Activation for Sea Life centres worldwide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8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size fits all experiential toolkit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8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different venues &gt; 12 languages &gt; 1 stressed Client!</a:t>
            </a:r>
          </a:p>
          <a:p>
            <a:endParaRPr lang="en-GB" sz="1867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1867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Approach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8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“Let’s get through this together”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8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Sharing the burden; direct co-ordination of stakeholders; dividing and conquering by skillset, not titles</a:t>
            </a:r>
          </a:p>
          <a:p>
            <a:endParaRPr lang="en-GB" sz="1867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1867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Consequence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8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happy and v. grateful Client!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8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Efficient processes &gt; on schedule &gt; project success</a:t>
            </a:r>
          </a:p>
        </p:txBody>
      </p:sp>
      <p:sp>
        <p:nvSpPr>
          <p:cNvPr id="8" name="AutoShape 4" descr="Image result for sealife centre">
            <a:extLst>
              <a:ext uri="{FF2B5EF4-FFF2-40B4-BE49-F238E27FC236}">
                <a16:creationId xmlns:a16="http://schemas.microsoft.com/office/drawing/2014/main" id="{13ADB9B4-6192-4283-A562-26727A9C44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 dirty="0"/>
          </a:p>
        </p:txBody>
      </p:sp>
      <p:pic>
        <p:nvPicPr>
          <p:cNvPr id="4104" name="Picture 8" descr="Image result for sealife centre logo">
            <a:extLst>
              <a:ext uri="{FF2B5EF4-FFF2-40B4-BE49-F238E27FC236}">
                <a16:creationId xmlns:a16="http://schemas.microsoft.com/office/drawing/2014/main" id="{2325E751-77B9-43E0-BEEB-83CE69381D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33"/>
          <a:stretch/>
        </p:blipFill>
        <p:spPr bwMode="auto">
          <a:xfrm>
            <a:off x="7531507" y="1382936"/>
            <a:ext cx="4355692" cy="331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67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73AE1-3635-4D5A-A32D-F1C03C479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finally…</a:t>
            </a:r>
          </a:p>
        </p:txBody>
      </p:sp>
      <p:pic>
        <p:nvPicPr>
          <p:cNvPr id="2062" name="Picture 14" descr="Image result for work in progress">
            <a:extLst>
              <a:ext uri="{FF2B5EF4-FFF2-40B4-BE49-F238E27FC236}">
                <a16:creationId xmlns:a16="http://schemas.microsoft.com/office/drawing/2014/main" id="{811A4C82-E815-41CA-AEC8-1A59F16D5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1" b="9486"/>
          <a:stretch/>
        </p:blipFill>
        <p:spPr bwMode="auto">
          <a:xfrm>
            <a:off x="7596383" y="1679268"/>
            <a:ext cx="3738909" cy="250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E237F6D-97E3-4F5A-8A53-7096AB749E2F}"/>
              </a:ext>
            </a:extLst>
          </p:cNvPr>
          <p:cNvSpPr txBox="1">
            <a:spLocks/>
          </p:cNvSpPr>
          <p:nvPr/>
        </p:nvSpPr>
        <p:spPr>
          <a:xfrm>
            <a:off x="512579" y="1587051"/>
            <a:ext cx="6419163" cy="3791195"/>
          </a:xfrm>
          <a:prstGeom prst="rect">
            <a:avLst/>
          </a:prstGeom>
        </p:spPr>
        <p:txBody>
          <a:bodyPr vert="horz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67" dirty="0"/>
              <a:t>Building great Client relationships never ends</a:t>
            </a:r>
          </a:p>
          <a:p>
            <a:endParaRPr lang="en-GB" sz="1867" dirty="0"/>
          </a:p>
          <a:p>
            <a:r>
              <a:rPr lang="en-GB" sz="1867" dirty="0"/>
              <a:t>Avoid complacency, there are constant risk factors to mitigate</a:t>
            </a:r>
          </a:p>
          <a:p>
            <a:endParaRPr lang="en-GB" sz="1867" dirty="0"/>
          </a:p>
          <a:p>
            <a:r>
              <a:rPr lang="en-GB" sz="1867" dirty="0"/>
              <a:t>Be yourself.  There is no magic formula. </a:t>
            </a:r>
          </a:p>
        </p:txBody>
      </p:sp>
    </p:spTree>
    <p:extLst>
      <p:ext uri="{BB962C8B-B14F-4D97-AF65-F5344CB8AC3E}">
        <p14:creationId xmlns:p14="http://schemas.microsoft.com/office/powerpoint/2010/main" val="4162176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very Zoom Meeting - YouTube">
            <a:extLst>
              <a:ext uri="{FF2B5EF4-FFF2-40B4-BE49-F238E27FC236}">
                <a16:creationId xmlns:a16="http://schemas.microsoft.com/office/drawing/2014/main" id="{B5DDA251-76DE-4856-AF55-289D12E8B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011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42B06-B68A-4F49-B1D1-F17E62AD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73" y="140647"/>
            <a:ext cx="10515600" cy="1325563"/>
          </a:xfrm>
        </p:spPr>
        <p:txBody>
          <a:bodyPr/>
          <a:lstStyle/>
          <a:p>
            <a:r>
              <a:rPr lang="en-GB" dirty="0"/>
              <a:t>It’s been difficult!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E76DB-D30B-4E6C-A0B0-3A8CCCDF9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821C9-9772-4C6E-91DC-C91EFD5C7CCA}" type="datetime1">
              <a:rPr lang="en-GB" smtClean="0"/>
              <a:t>26/03/2021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0F1AE-5F3A-4A45-8F33-5F529E9A6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57AF-E30C-45DF-9453-12091E4BC953}" type="slidenum">
              <a:rPr lang="en-GB" smtClean="0"/>
              <a:t>16</a:t>
            </a:fld>
            <a:endParaRPr lang="en-GB"/>
          </a:p>
        </p:txBody>
      </p:sp>
      <p:sp>
        <p:nvSpPr>
          <p:cNvPr id="8" name="Google Shape;112;p14">
            <a:extLst>
              <a:ext uri="{FF2B5EF4-FFF2-40B4-BE49-F238E27FC236}">
                <a16:creationId xmlns:a16="http://schemas.microsoft.com/office/drawing/2014/main" id="{6AFFFC01-00E8-4171-AFA2-41B1C8165D06}"/>
              </a:ext>
            </a:extLst>
          </p:cNvPr>
          <p:cNvSpPr txBox="1"/>
          <p:nvPr/>
        </p:nvSpPr>
        <p:spPr>
          <a:xfrm>
            <a:off x="1626992" y="3100301"/>
            <a:ext cx="2396400" cy="748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Different way of communicating</a:t>
            </a:r>
            <a:endParaRPr sz="1800" dirty="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" name="Google Shape;113;p14">
            <a:extLst>
              <a:ext uri="{FF2B5EF4-FFF2-40B4-BE49-F238E27FC236}">
                <a16:creationId xmlns:a16="http://schemas.microsoft.com/office/drawing/2014/main" id="{A89BD2F5-1C97-4E02-88F9-BD02F9E7D2BC}"/>
              </a:ext>
            </a:extLst>
          </p:cNvPr>
          <p:cNvSpPr txBox="1"/>
          <p:nvPr/>
        </p:nvSpPr>
        <p:spPr>
          <a:xfrm>
            <a:off x="1626992" y="2599930"/>
            <a:ext cx="23964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It’s not normal</a:t>
            </a:r>
            <a:endParaRPr sz="2200" b="1" dirty="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" name="Google Shape;114;p14">
            <a:extLst>
              <a:ext uri="{FF2B5EF4-FFF2-40B4-BE49-F238E27FC236}">
                <a16:creationId xmlns:a16="http://schemas.microsoft.com/office/drawing/2014/main" id="{53598AB5-7017-4181-8CBB-367A1D4E0F96}"/>
              </a:ext>
            </a:extLst>
          </p:cNvPr>
          <p:cNvSpPr txBox="1"/>
          <p:nvPr/>
        </p:nvSpPr>
        <p:spPr>
          <a:xfrm>
            <a:off x="1828507" y="2274572"/>
            <a:ext cx="20352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01</a:t>
            </a:r>
            <a:endParaRPr sz="2200" b="1" dirty="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" name="Google Shape;115;p14">
            <a:extLst>
              <a:ext uri="{FF2B5EF4-FFF2-40B4-BE49-F238E27FC236}">
                <a16:creationId xmlns:a16="http://schemas.microsoft.com/office/drawing/2014/main" id="{416E83AF-E1A7-4553-AE3B-C36FB3F8D8A8}"/>
              </a:ext>
            </a:extLst>
          </p:cNvPr>
          <p:cNvSpPr txBox="1"/>
          <p:nvPr/>
        </p:nvSpPr>
        <p:spPr>
          <a:xfrm>
            <a:off x="4739263" y="2369278"/>
            <a:ext cx="2770200" cy="9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Neurology is working overtime</a:t>
            </a:r>
            <a:endParaRPr sz="2200" b="1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" name="Google Shape;116;p14">
            <a:extLst>
              <a:ext uri="{FF2B5EF4-FFF2-40B4-BE49-F238E27FC236}">
                <a16:creationId xmlns:a16="http://schemas.microsoft.com/office/drawing/2014/main" id="{409E99DC-AA81-4210-B6C0-25266387B0E4}"/>
              </a:ext>
            </a:extLst>
          </p:cNvPr>
          <p:cNvSpPr txBox="1"/>
          <p:nvPr/>
        </p:nvSpPr>
        <p:spPr>
          <a:xfrm>
            <a:off x="4932952" y="3221403"/>
            <a:ext cx="2396400" cy="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Change of focus</a:t>
            </a:r>
            <a:endParaRPr sz="1800" dirty="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Google Shape;117;p14">
            <a:extLst>
              <a:ext uri="{FF2B5EF4-FFF2-40B4-BE49-F238E27FC236}">
                <a16:creationId xmlns:a16="http://schemas.microsoft.com/office/drawing/2014/main" id="{1BE17B1A-7106-4524-AB2E-3E4EA2032728}"/>
              </a:ext>
            </a:extLst>
          </p:cNvPr>
          <p:cNvSpPr txBox="1"/>
          <p:nvPr/>
        </p:nvSpPr>
        <p:spPr>
          <a:xfrm>
            <a:off x="5064581" y="2022584"/>
            <a:ext cx="20352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02</a:t>
            </a:r>
            <a:endParaRPr sz="2200" b="1" dirty="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" name="Google Shape;118;p14">
            <a:extLst>
              <a:ext uri="{FF2B5EF4-FFF2-40B4-BE49-F238E27FC236}">
                <a16:creationId xmlns:a16="http://schemas.microsoft.com/office/drawing/2014/main" id="{924F2403-51D2-4E57-BC6E-FD46C18B310D}"/>
              </a:ext>
            </a:extLst>
          </p:cNvPr>
          <p:cNvSpPr txBox="1"/>
          <p:nvPr/>
        </p:nvSpPr>
        <p:spPr>
          <a:xfrm>
            <a:off x="7738063" y="2351947"/>
            <a:ext cx="2396400" cy="9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Consider the </a:t>
            </a:r>
            <a:endParaRPr sz="2200" b="1" dirty="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other stuff</a:t>
            </a:r>
            <a:endParaRPr sz="2200" b="1" dirty="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5" name="Google Shape;119;p14">
            <a:extLst>
              <a:ext uri="{FF2B5EF4-FFF2-40B4-BE49-F238E27FC236}">
                <a16:creationId xmlns:a16="http://schemas.microsoft.com/office/drawing/2014/main" id="{A1FCD775-3A4B-46F4-9C63-C2762760F17B}"/>
              </a:ext>
            </a:extLst>
          </p:cNvPr>
          <p:cNvSpPr txBox="1"/>
          <p:nvPr/>
        </p:nvSpPr>
        <p:spPr>
          <a:xfrm>
            <a:off x="7812077" y="3204088"/>
            <a:ext cx="2396400" cy="11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People are not necessarily in work mode or state</a:t>
            </a:r>
            <a:endParaRPr sz="1800" dirty="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6" name="Google Shape;120;p14">
            <a:extLst>
              <a:ext uri="{FF2B5EF4-FFF2-40B4-BE49-F238E27FC236}">
                <a16:creationId xmlns:a16="http://schemas.microsoft.com/office/drawing/2014/main" id="{8E0CEF4C-5C71-4220-AB4C-D42F2AFCF2CF}"/>
              </a:ext>
            </a:extLst>
          </p:cNvPr>
          <p:cNvSpPr txBox="1"/>
          <p:nvPr/>
        </p:nvSpPr>
        <p:spPr>
          <a:xfrm>
            <a:off x="7928332" y="2052499"/>
            <a:ext cx="20352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03</a:t>
            </a:r>
            <a:endParaRPr sz="2200" b="1" dirty="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7" name="Google Shape;121;p14">
            <a:extLst>
              <a:ext uri="{FF2B5EF4-FFF2-40B4-BE49-F238E27FC236}">
                <a16:creationId xmlns:a16="http://schemas.microsoft.com/office/drawing/2014/main" id="{FD0734BE-BCB5-416D-A5AC-ACE26EB3E259}"/>
              </a:ext>
            </a:extLst>
          </p:cNvPr>
          <p:cNvSpPr txBox="1"/>
          <p:nvPr/>
        </p:nvSpPr>
        <p:spPr>
          <a:xfrm>
            <a:off x="3181209" y="5893015"/>
            <a:ext cx="2396400" cy="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No time to practice new techniques</a:t>
            </a:r>
            <a:endParaRPr sz="1800" dirty="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8" name="Google Shape;122;p14">
            <a:extLst>
              <a:ext uri="{FF2B5EF4-FFF2-40B4-BE49-F238E27FC236}">
                <a16:creationId xmlns:a16="http://schemas.microsoft.com/office/drawing/2014/main" id="{39E93509-3F22-431C-A05A-5A1F854A8AA8}"/>
              </a:ext>
            </a:extLst>
          </p:cNvPr>
          <p:cNvSpPr txBox="1"/>
          <p:nvPr/>
        </p:nvSpPr>
        <p:spPr>
          <a:xfrm>
            <a:off x="3181196" y="5080661"/>
            <a:ext cx="2396400" cy="9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Making it up as </a:t>
            </a:r>
            <a:endParaRPr sz="2200" b="1" dirty="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we go along</a:t>
            </a:r>
            <a:endParaRPr sz="2200" b="1" dirty="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9" name="Google Shape;123;p14">
            <a:extLst>
              <a:ext uri="{FF2B5EF4-FFF2-40B4-BE49-F238E27FC236}">
                <a16:creationId xmlns:a16="http://schemas.microsoft.com/office/drawing/2014/main" id="{B330FE2A-6FC9-4074-9E84-B8EC155F851B}"/>
              </a:ext>
            </a:extLst>
          </p:cNvPr>
          <p:cNvSpPr txBox="1"/>
          <p:nvPr/>
        </p:nvSpPr>
        <p:spPr>
          <a:xfrm>
            <a:off x="3351120" y="4688652"/>
            <a:ext cx="20352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04</a:t>
            </a:r>
            <a:endParaRPr sz="2200" b="1" dirty="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" name="Google Shape;124;p14">
            <a:extLst>
              <a:ext uri="{FF2B5EF4-FFF2-40B4-BE49-F238E27FC236}">
                <a16:creationId xmlns:a16="http://schemas.microsoft.com/office/drawing/2014/main" id="{898FCAD0-26AB-4DEF-AADE-D0AD6DD83EAB}"/>
              </a:ext>
            </a:extLst>
          </p:cNvPr>
          <p:cNvSpPr txBox="1"/>
          <p:nvPr/>
        </p:nvSpPr>
        <p:spPr>
          <a:xfrm>
            <a:off x="5912896" y="4560752"/>
            <a:ext cx="3045900" cy="10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Introvert/extrovert</a:t>
            </a:r>
            <a:endParaRPr sz="2200" b="1" dirty="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1" name="Google Shape;126;p14">
            <a:extLst>
              <a:ext uri="{FF2B5EF4-FFF2-40B4-BE49-F238E27FC236}">
                <a16:creationId xmlns:a16="http://schemas.microsoft.com/office/drawing/2014/main" id="{F8EC9373-1493-4218-9605-473A98CD1A0F}"/>
              </a:ext>
            </a:extLst>
          </p:cNvPr>
          <p:cNvSpPr txBox="1"/>
          <p:nvPr/>
        </p:nvSpPr>
        <p:spPr>
          <a:xfrm>
            <a:off x="6429574" y="4659802"/>
            <a:ext cx="20352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05</a:t>
            </a:r>
            <a:endParaRPr sz="2200" b="1" dirty="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22" name="Google Shape;127;p14">
            <a:extLst>
              <a:ext uri="{FF2B5EF4-FFF2-40B4-BE49-F238E27FC236}">
                <a16:creationId xmlns:a16="http://schemas.microsoft.com/office/drawing/2014/main" id="{33D623A6-33F1-45B8-8CB8-6C0E94CBC6C7}"/>
              </a:ext>
            </a:extLst>
          </p:cNvPr>
          <p:cNvGrpSpPr/>
          <p:nvPr/>
        </p:nvGrpSpPr>
        <p:grpSpPr>
          <a:xfrm>
            <a:off x="5802973" y="1640235"/>
            <a:ext cx="534046" cy="503893"/>
            <a:chOff x="-46422300" y="3936925"/>
            <a:chExt cx="320575" cy="302475"/>
          </a:xfrm>
        </p:grpSpPr>
        <p:sp>
          <p:nvSpPr>
            <p:cNvPr id="23" name="Google Shape;128;p14">
              <a:extLst>
                <a:ext uri="{FF2B5EF4-FFF2-40B4-BE49-F238E27FC236}">
                  <a16:creationId xmlns:a16="http://schemas.microsoft.com/office/drawing/2014/main" id="{A1CE4366-6C03-4EE6-AAD2-36F50A5758BD}"/>
                </a:ext>
              </a:extLst>
            </p:cNvPr>
            <p:cNvSpPr/>
            <p:nvPr/>
          </p:nvSpPr>
          <p:spPr>
            <a:xfrm>
              <a:off x="-46254550" y="3936925"/>
              <a:ext cx="152825" cy="300900"/>
            </a:xfrm>
            <a:custGeom>
              <a:avLst/>
              <a:gdLst/>
              <a:ahLst/>
              <a:cxnLst/>
              <a:rect l="l" t="t" r="r" b="b"/>
              <a:pathLst>
                <a:path w="6113" h="12036" extrusionOk="0">
                  <a:moveTo>
                    <a:pt x="1418" y="0"/>
                  </a:moveTo>
                  <a:cubicBezTo>
                    <a:pt x="631" y="0"/>
                    <a:pt x="1" y="630"/>
                    <a:pt x="1" y="1418"/>
                  </a:cubicBezTo>
                  <a:lnTo>
                    <a:pt x="1" y="10617"/>
                  </a:lnTo>
                  <a:cubicBezTo>
                    <a:pt x="1" y="11405"/>
                    <a:pt x="631" y="12035"/>
                    <a:pt x="1418" y="12035"/>
                  </a:cubicBezTo>
                  <a:cubicBezTo>
                    <a:pt x="2332" y="12035"/>
                    <a:pt x="3120" y="11405"/>
                    <a:pt x="3403" y="10554"/>
                  </a:cubicBezTo>
                  <a:lnTo>
                    <a:pt x="3403" y="10554"/>
                  </a:lnTo>
                  <a:cubicBezTo>
                    <a:pt x="3309" y="10554"/>
                    <a:pt x="3246" y="10617"/>
                    <a:pt x="3151" y="10617"/>
                  </a:cubicBezTo>
                  <a:cubicBezTo>
                    <a:pt x="2332" y="10617"/>
                    <a:pt x="1513" y="10302"/>
                    <a:pt x="914" y="9672"/>
                  </a:cubicBezTo>
                  <a:cubicBezTo>
                    <a:pt x="788" y="9546"/>
                    <a:pt x="788" y="9294"/>
                    <a:pt x="914" y="9137"/>
                  </a:cubicBezTo>
                  <a:cubicBezTo>
                    <a:pt x="1024" y="9095"/>
                    <a:pt x="1128" y="9072"/>
                    <a:pt x="1221" y="9072"/>
                  </a:cubicBezTo>
                  <a:cubicBezTo>
                    <a:pt x="1341" y="9072"/>
                    <a:pt x="1442" y="9111"/>
                    <a:pt x="1513" y="9200"/>
                  </a:cubicBezTo>
                  <a:cubicBezTo>
                    <a:pt x="1998" y="9685"/>
                    <a:pt x="2614" y="9906"/>
                    <a:pt x="3224" y="9906"/>
                  </a:cubicBezTo>
                  <a:cubicBezTo>
                    <a:pt x="4477" y="9906"/>
                    <a:pt x="5703" y="8971"/>
                    <a:pt x="5703" y="7467"/>
                  </a:cubicBezTo>
                  <a:cubicBezTo>
                    <a:pt x="5703" y="7215"/>
                    <a:pt x="5672" y="6994"/>
                    <a:pt x="5609" y="6742"/>
                  </a:cubicBezTo>
                  <a:cubicBezTo>
                    <a:pt x="5010" y="7372"/>
                    <a:pt x="4191" y="7814"/>
                    <a:pt x="3246" y="7814"/>
                  </a:cubicBezTo>
                  <a:cubicBezTo>
                    <a:pt x="3025" y="7814"/>
                    <a:pt x="2868" y="7656"/>
                    <a:pt x="2868" y="7467"/>
                  </a:cubicBezTo>
                  <a:cubicBezTo>
                    <a:pt x="2868" y="7246"/>
                    <a:pt x="3025" y="7089"/>
                    <a:pt x="3246" y="7089"/>
                  </a:cubicBezTo>
                  <a:cubicBezTo>
                    <a:pt x="4065" y="7089"/>
                    <a:pt x="4821" y="6679"/>
                    <a:pt x="5231" y="6049"/>
                  </a:cubicBezTo>
                  <a:cubicBezTo>
                    <a:pt x="6113" y="4789"/>
                    <a:pt x="5640" y="3088"/>
                    <a:pt x="4254" y="2426"/>
                  </a:cubicBezTo>
                  <a:cubicBezTo>
                    <a:pt x="4128" y="3844"/>
                    <a:pt x="2931" y="4978"/>
                    <a:pt x="1450" y="4978"/>
                  </a:cubicBezTo>
                  <a:cubicBezTo>
                    <a:pt x="1261" y="4978"/>
                    <a:pt x="1103" y="4821"/>
                    <a:pt x="1103" y="4632"/>
                  </a:cubicBezTo>
                  <a:cubicBezTo>
                    <a:pt x="1103" y="4411"/>
                    <a:pt x="1261" y="4253"/>
                    <a:pt x="1450" y="4253"/>
                  </a:cubicBezTo>
                  <a:cubicBezTo>
                    <a:pt x="2616" y="4253"/>
                    <a:pt x="3561" y="3308"/>
                    <a:pt x="3561" y="2174"/>
                  </a:cubicBezTo>
                  <a:lnTo>
                    <a:pt x="3561" y="2143"/>
                  </a:lnTo>
                  <a:cubicBezTo>
                    <a:pt x="3561" y="945"/>
                    <a:pt x="2616" y="0"/>
                    <a:pt x="1418" y="0"/>
                  </a:cubicBez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9;p14">
              <a:extLst>
                <a:ext uri="{FF2B5EF4-FFF2-40B4-BE49-F238E27FC236}">
                  <a16:creationId xmlns:a16="http://schemas.microsoft.com/office/drawing/2014/main" id="{7268A654-2657-4B3E-A5D3-B6F88041C29B}"/>
                </a:ext>
              </a:extLst>
            </p:cNvPr>
            <p:cNvSpPr/>
            <p:nvPr/>
          </p:nvSpPr>
          <p:spPr>
            <a:xfrm>
              <a:off x="-46422300" y="3938500"/>
              <a:ext cx="152025" cy="300900"/>
            </a:xfrm>
            <a:custGeom>
              <a:avLst/>
              <a:gdLst/>
              <a:ahLst/>
              <a:cxnLst/>
              <a:rect l="l" t="t" r="r" b="b"/>
              <a:pathLst>
                <a:path w="6081" h="12036" extrusionOk="0">
                  <a:moveTo>
                    <a:pt x="4726" y="0"/>
                  </a:moveTo>
                  <a:cubicBezTo>
                    <a:pt x="3529" y="0"/>
                    <a:pt x="2584" y="977"/>
                    <a:pt x="2584" y="2111"/>
                  </a:cubicBezTo>
                  <a:lnTo>
                    <a:pt x="2584" y="2143"/>
                  </a:lnTo>
                  <a:cubicBezTo>
                    <a:pt x="2584" y="3308"/>
                    <a:pt x="3529" y="4253"/>
                    <a:pt x="4663" y="4253"/>
                  </a:cubicBezTo>
                  <a:cubicBezTo>
                    <a:pt x="4883" y="4253"/>
                    <a:pt x="5041" y="4411"/>
                    <a:pt x="5041" y="4600"/>
                  </a:cubicBezTo>
                  <a:cubicBezTo>
                    <a:pt x="5041" y="4789"/>
                    <a:pt x="4883" y="4947"/>
                    <a:pt x="4663" y="4947"/>
                  </a:cubicBezTo>
                  <a:cubicBezTo>
                    <a:pt x="3214" y="4947"/>
                    <a:pt x="2048" y="3812"/>
                    <a:pt x="1890" y="2395"/>
                  </a:cubicBezTo>
                  <a:cubicBezTo>
                    <a:pt x="441" y="3056"/>
                    <a:pt x="0" y="4758"/>
                    <a:pt x="882" y="6018"/>
                  </a:cubicBezTo>
                  <a:cubicBezTo>
                    <a:pt x="1323" y="6648"/>
                    <a:pt x="2111" y="7057"/>
                    <a:pt x="2930" y="7057"/>
                  </a:cubicBezTo>
                  <a:cubicBezTo>
                    <a:pt x="3151" y="7057"/>
                    <a:pt x="3277" y="7215"/>
                    <a:pt x="3277" y="7435"/>
                  </a:cubicBezTo>
                  <a:cubicBezTo>
                    <a:pt x="3277" y="7625"/>
                    <a:pt x="3151" y="7782"/>
                    <a:pt x="2930" y="7782"/>
                  </a:cubicBezTo>
                  <a:cubicBezTo>
                    <a:pt x="1985" y="7782"/>
                    <a:pt x="1166" y="7341"/>
                    <a:pt x="567" y="6711"/>
                  </a:cubicBezTo>
                  <a:cubicBezTo>
                    <a:pt x="504" y="6963"/>
                    <a:pt x="441" y="7183"/>
                    <a:pt x="441" y="7435"/>
                  </a:cubicBezTo>
                  <a:cubicBezTo>
                    <a:pt x="441" y="8940"/>
                    <a:pt x="1695" y="9874"/>
                    <a:pt x="2958" y="9874"/>
                  </a:cubicBezTo>
                  <a:cubicBezTo>
                    <a:pt x="3572" y="9874"/>
                    <a:pt x="4188" y="9653"/>
                    <a:pt x="4663" y="9168"/>
                  </a:cubicBezTo>
                  <a:cubicBezTo>
                    <a:pt x="4726" y="9105"/>
                    <a:pt x="4813" y="9074"/>
                    <a:pt x="4903" y="9074"/>
                  </a:cubicBezTo>
                  <a:cubicBezTo>
                    <a:pt x="4994" y="9074"/>
                    <a:pt x="5088" y="9105"/>
                    <a:pt x="5167" y="9168"/>
                  </a:cubicBezTo>
                  <a:cubicBezTo>
                    <a:pt x="5293" y="9263"/>
                    <a:pt x="5293" y="9515"/>
                    <a:pt x="5167" y="9672"/>
                  </a:cubicBezTo>
                  <a:cubicBezTo>
                    <a:pt x="4600" y="10271"/>
                    <a:pt x="3812" y="10617"/>
                    <a:pt x="2930" y="10617"/>
                  </a:cubicBezTo>
                  <a:cubicBezTo>
                    <a:pt x="2867" y="10617"/>
                    <a:pt x="2773" y="10617"/>
                    <a:pt x="2710" y="10586"/>
                  </a:cubicBezTo>
                  <a:lnTo>
                    <a:pt x="2710" y="10586"/>
                  </a:lnTo>
                  <a:cubicBezTo>
                    <a:pt x="2962" y="11405"/>
                    <a:pt x="3749" y="12035"/>
                    <a:pt x="4663" y="12035"/>
                  </a:cubicBezTo>
                  <a:cubicBezTo>
                    <a:pt x="5450" y="12035"/>
                    <a:pt x="6081" y="11405"/>
                    <a:pt x="6081" y="10617"/>
                  </a:cubicBezTo>
                  <a:lnTo>
                    <a:pt x="6081" y="1450"/>
                  </a:lnTo>
                  <a:cubicBezTo>
                    <a:pt x="6081" y="599"/>
                    <a:pt x="5450" y="0"/>
                    <a:pt x="4726" y="0"/>
                  </a:cubicBez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30;p14">
            <a:extLst>
              <a:ext uri="{FF2B5EF4-FFF2-40B4-BE49-F238E27FC236}">
                <a16:creationId xmlns:a16="http://schemas.microsoft.com/office/drawing/2014/main" id="{FD4A87E4-11FF-4AF4-8925-B76591165727}"/>
              </a:ext>
            </a:extLst>
          </p:cNvPr>
          <p:cNvGrpSpPr/>
          <p:nvPr/>
        </p:nvGrpSpPr>
        <p:grpSpPr>
          <a:xfrm>
            <a:off x="8760308" y="1691133"/>
            <a:ext cx="499937" cy="499978"/>
            <a:chOff x="-46410500" y="3201275"/>
            <a:chExt cx="300100" cy="300125"/>
          </a:xfrm>
        </p:grpSpPr>
        <p:sp>
          <p:nvSpPr>
            <p:cNvPr id="26" name="Google Shape;131;p14">
              <a:extLst>
                <a:ext uri="{FF2B5EF4-FFF2-40B4-BE49-F238E27FC236}">
                  <a16:creationId xmlns:a16="http://schemas.microsoft.com/office/drawing/2014/main" id="{6D7724B6-7CDD-415B-B6B6-113D89A9812B}"/>
                </a:ext>
              </a:extLst>
            </p:cNvPr>
            <p:cNvSpPr/>
            <p:nvPr/>
          </p:nvSpPr>
          <p:spPr>
            <a:xfrm>
              <a:off x="-46358500" y="3201275"/>
              <a:ext cx="37825" cy="87450"/>
            </a:xfrm>
            <a:custGeom>
              <a:avLst/>
              <a:gdLst/>
              <a:ahLst/>
              <a:cxnLst/>
              <a:rect l="l" t="t" r="r" b="b"/>
              <a:pathLst>
                <a:path w="1513" h="3498" extrusionOk="0">
                  <a:moveTo>
                    <a:pt x="768" y="1"/>
                  </a:moveTo>
                  <a:cubicBezTo>
                    <a:pt x="677" y="1"/>
                    <a:pt x="583" y="32"/>
                    <a:pt x="504" y="95"/>
                  </a:cubicBezTo>
                  <a:cubicBezTo>
                    <a:pt x="0" y="599"/>
                    <a:pt x="0" y="1482"/>
                    <a:pt x="504" y="1986"/>
                  </a:cubicBezTo>
                  <a:cubicBezTo>
                    <a:pt x="725" y="2238"/>
                    <a:pt x="725" y="2616"/>
                    <a:pt x="504" y="2899"/>
                  </a:cubicBezTo>
                  <a:cubicBezTo>
                    <a:pt x="378" y="3025"/>
                    <a:pt x="378" y="3246"/>
                    <a:pt x="504" y="3403"/>
                  </a:cubicBezTo>
                  <a:cubicBezTo>
                    <a:pt x="567" y="3466"/>
                    <a:pt x="654" y="3498"/>
                    <a:pt x="744" y="3498"/>
                  </a:cubicBezTo>
                  <a:cubicBezTo>
                    <a:pt x="835" y="3498"/>
                    <a:pt x="929" y="3466"/>
                    <a:pt x="1008" y="3403"/>
                  </a:cubicBezTo>
                  <a:cubicBezTo>
                    <a:pt x="1512" y="2899"/>
                    <a:pt x="1512" y="2017"/>
                    <a:pt x="1008" y="1513"/>
                  </a:cubicBezTo>
                  <a:cubicBezTo>
                    <a:pt x="788" y="1293"/>
                    <a:pt x="788" y="851"/>
                    <a:pt x="1008" y="599"/>
                  </a:cubicBezTo>
                  <a:cubicBezTo>
                    <a:pt x="1134" y="505"/>
                    <a:pt x="1134" y="253"/>
                    <a:pt x="1008" y="95"/>
                  </a:cubicBezTo>
                  <a:cubicBezTo>
                    <a:pt x="945" y="32"/>
                    <a:pt x="859" y="1"/>
                    <a:pt x="768" y="1"/>
                  </a:cubicBez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2;p14">
              <a:extLst>
                <a:ext uri="{FF2B5EF4-FFF2-40B4-BE49-F238E27FC236}">
                  <a16:creationId xmlns:a16="http://schemas.microsoft.com/office/drawing/2014/main" id="{25797A70-E1C3-4F31-BC15-86F59997627F}"/>
                </a:ext>
              </a:extLst>
            </p:cNvPr>
            <p:cNvSpPr/>
            <p:nvPr/>
          </p:nvSpPr>
          <p:spPr>
            <a:xfrm>
              <a:off x="-46307325" y="3201275"/>
              <a:ext cx="38625" cy="88250"/>
            </a:xfrm>
            <a:custGeom>
              <a:avLst/>
              <a:gdLst/>
              <a:ahLst/>
              <a:cxnLst/>
              <a:rect l="l" t="t" r="r" b="b"/>
              <a:pathLst>
                <a:path w="1545" h="3530" extrusionOk="0">
                  <a:moveTo>
                    <a:pt x="781" y="1"/>
                  </a:moveTo>
                  <a:cubicBezTo>
                    <a:pt x="686" y="1"/>
                    <a:pt x="584" y="32"/>
                    <a:pt x="505" y="95"/>
                  </a:cubicBezTo>
                  <a:cubicBezTo>
                    <a:pt x="1" y="599"/>
                    <a:pt x="1" y="1482"/>
                    <a:pt x="505" y="1986"/>
                  </a:cubicBezTo>
                  <a:cubicBezTo>
                    <a:pt x="788" y="2238"/>
                    <a:pt x="788" y="2616"/>
                    <a:pt x="536" y="2899"/>
                  </a:cubicBezTo>
                  <a:cubicBezTo>
                    <a:pt x="410" y="3025"/>
                    <a:pt x="410" y="3246"/>
                    <a:pt x="536" y="3403"/>
                  </a:cubicBezTo>
                  <a:cubicBezTo>
                    <a:pt x="631" y="3498"/>
                    <a:pt x="694" y="3529"/>
                    <a:pt x="788" y="3529"/>
                  </a:cubicBezTo>
                  <a:cubicBezTo>
                    <a:pt x="851" y="3529"/>
                    <a:pt x="978" y="3498"/>
                    <a:pt x="1009" y="3403"/>
                  </a:cubicBezTo>
                  <a:cubicBezTo>
                    <a:pt x="1545" y="2899"/>
                    <a:pt x="1545" y="2017"/>
                    <a:pt x="1009" y="1513"/>
                  </a:cubicBezTo>
                  <a:cubicBezTo>
                    <a:pt x="788" y="1293"/>
                    <a:pt x="788" y="851"/>
                    <a:pt x="1009" y="599"/>
                  </a:cubicBezTo>
                  <a:cubicBezTo>
                    <a:pt x="1135" y="505"/>
                    <a:pt x="1135" y="253"/>
                    <a:pt x="1009" y="95"/>
                  </a:cubicBezTo>
                  <a:cubicBezTo>
                    <a:pt x="962" y="32"/>
                    <a:pt x="875" y="1"/>
                    <a:pt x="781" y="1"/>
                  </a:cubicBez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3;p14">
              <a:extLst>
                <a:ext uri="{FF2B5EF4-FFF2-40B4-BE49-F238E27FC236}">
                  <a16:creationId xmlns:a16="http://schemas.microsoft.com/office/drawing/2014/main" id="{0101F7C2-6F6D-4E10-8D84-391FE235EB8A}"/>
                </a:ext>
              </a:extLst>
            </p:cNvPr>
            <p:cNvSpPr/>
            <p:nvPr/>
          </p:nvSpPr>
          <p:spPr>
            <a:xfrm>
              <a:off x="-46253750" y="3201275"/>
              <a:ext cx="38600" cy="87450"/>
            </a:xfrm>
            <a:custGeom>
              <a:avLst/>
              <a:gdLst/>
              <a:ahLst/>
              <a:cxnLst/>
              <a:rect l="l" t="t" r="r" b="b"/>
              <a:pathLst>
                <a:path w="1544" h="3498" extrusionOk="0">
                  <a:moveTo>
                    <a:pt x="800" y="1"/>
                  </a:moveTo>
                  <a:cubicBezTo>
                    <a:pt x="709" y="1"/>
                    <a:pt x="615" y="32"/>
                    <a:pt x="536" y="95"/>
                  </a:cubicBezTo>
                  <a:cubicBezTo>
                    <a:pt x="0" y="599"/>
                    <a:pt x="0" y="1482"/>
                    <a:pt x="536" y="1986"/>
                  </a:cubicBezTo>
                  <a:cubicBezTo>
                    <a:pt x="756" y="2238"/>
                    <a:pt x="756" y="2616"/>
                    <a:pt x="536" y="2899"/>
                  </a:cubicBezTo>
                  <a:cubicBezTo>
                    <a:pt x="410" y="3025"/>
                    <a:pt x="410" y="3246"/>
                    <a:pt x="536" y="3403"/>
                  </a:cubicBezTo>
                  <a:cubicBezTo>
                    <a:pt x="599" y="3466"/>
                    <a:pt x="685" y="3498"/>
                    <a:pt x="776" y="3498"/>
                  </a:cubicBezTo>
                  <a:cubicBezTo>
                    <a:pt x="867" y="3498"/>
                    <a:pt x="961" y="3466"/>
                    <a:pt x="1040" y="3403"/>
                  </a:cubicBezTo>
                  <a:cubicBezTo>
                    <a:pt x="1544" y="2899"/>
                    <a:pt x="1544" y="2017"/>
                    <a:pt x="1040" y="1513"/>
                  </a:cubicBezTo>
                  <a:cubicBezTo>
                    <a:pt x="788" y="1293"/>
                    <a:pt x="788" y="851"/>
                    <a:pt x="1040" y="599"/>
                  </a:cubicBezTo>
                  <a:cubicBezTo>
                    <a:pt x="1166" y="505"/>
                    <a:pt x="1166" y="253"/>
                    <a:pt x="1040" y="95"/>
                  </a:cubicBezTo>
                  <a:cubicBezTo>
                    <a:pt x="977" y="32"/>
                    <a:pt x="890" y="1"/>
                    <a:pt x="800" y="1"/>
                  </a:cubicBez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4;p14">
              <a:extLst>
                <a:ext uri="{FF2B5EF4-FFF2-40B4-BE49-F238E27FC236}">
                  <a16:creationId xmlns:a16="http://schemas.microsoft.com/office/drawing/2014/main" id="{F7094D01-F8F6-4113-B886-7B363E46F7FF}"/>
                </a:ext>
              </a:extLst>
            </p:cNvPr>
            <p:cNvSpPr/>
            <p:nvPr/>
          </p:nvSpPr>
          <p:spPr>
            <a:xfrm>
              <a:off x="-46410500" y="3306025"/>
              <a:ext cx="300100" cy="141025"/>
            </a:xfrm>
            <a:custGeom>
              <a:avLst/>
              <a:gdLst/>
              <a:ahLst/>
              <a:cxnLst/>
              <a:rect l="l" t="t" r="r" b="b"/>
              <a:pathLst>
                <a:path w="12004" h="5641" extrusionOk="0">
                  <a:moveTo>
                    <a:pt x="10933" y="1419"/>
                  </a:moveTo>
                  <a:cubicBezTo>
                    <a:pt x="11122" y="1419"/>
                    <a:pt x="11279" y="1576"/>
                    <a:pt x="11279" y="1765"/>
                  </a:cubicBezTo>
                  <a:cubicBezTo>
                    <a:pt x="11248" y="3057"/>
                    <a:pt x="10208" y="4128"/>
                    <a:pt x="8980" y="4223"/>
                  </a:cubicBezTo>
                  <a:cubicBezTo>
                    <a:pt x="9389" y="3404"/>
                    <a:pt x="9673" y="2458"/>
                    <a:pt x="9799" y="1419"/>
                  </a:cubicBezTo>
                  <a:close/>
                  <a:moveTo>
                    <a:pt x="347" y="1"/>
                  </a:moveTo>
                  <a:cubicBezTo>
                    <a:pt x="158" y="1"/>
                    <a:pt x="1" y="159"/>
                    <a:pt x="1" y="348"/>
                  </a:cubicBezTo>
                  <a:cubicBezTo>
                    <a:pt x="1" y="2458"/>
                    <a:pt x="694" y="4412"/>
                    <a:pt x="1923" y="5640"/>
                  </a:cubicBezTo>
                  <a:lnTo>
                    <a:pt x="7971" y="5640"/>
                  </a:lnTo>
                  <a:cubicBezTo>
                    <a:pt x="8192" y="5420"/>
                    <a:pt x="8381" y="5168"/>
                    <a:pt x="8539" y="4916"/>
                  </a:cubicBezTo>
                  <a:lnTo>
                    <a:pt x="8854" y="4916"/>
                  </a:lnTo>
                  <a:cubicBezTo>
                    <a:pt x="10586" y="4916"/>
                    <a:pt x="12004" y="3498"/>
                    <a:pt x="12004" y="1765"/>
                  </a:cubicBezTo>
                  <a:cubicBezTo>
                    <a:pt x="11941" y="1198"/>
                    <a:pt x="11469" y="726"/>
                    <a:pt x="10933" y="726"/>
                  </a:cubicBezTo>
                  <a:lnTo>
                    <a:pt x="9862" y="726"/>
                  </a:lnTo>
                  <a:lnTo>
                    <a:pt x="9862" y="348"/>
                  </a:lnTo>
                  <a:cubicBezTo>
                    <a:pt x="9862" y="159"/>
                    <a:pt x="9704" y="1"/>
                    <a:pt x="9515" y="1"/>
                  </a:cubicBez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5;p14">
              <a:extLst>
                <a:ext uri="{FF2B5EF4-FFF2-40B4-BE49-F238E27FC236}">
                  <a16:creationId xmlns:a16="http://schemas.microsoft.com/office/drawing/2014/main" id="{EBAE98AD-16F9-4AC6-A9EE-D9D579E542DC}"/>
                </a:ext>
              </a:extLst>
            </p:cNvPr>
            <p:cNvSpPr/>
            <p:nvPr/>
          </p:nvSpPr>
          <p:spPr>
            <a:xfrm>
              <a:off x="-46401050" y="3465925"/>
              <a:ext cx="226075" cy="35475"/>
            </a:xfrm>
            <a:custGeom>
              <a:avLst/>
              <a:gdLst/>
              <a:ahLst/>
              <a:cxnLst/>
              <a:rect l="l" t="t" r="r" b="b"/>
              <a:pathLst>
                <a:path w="9043" h="1419" extrusionOk="0">
                  <a:moveTo>
                    <a:pt x="473" y="0"/>
                  </a:moveTo>
                  <a:cubicBezTo>
                    <a:pt x="158" y="0"/>
                    <a:pt x="1" y="379"/>
                    <a:pt x="221" y="631"/>
                  </a:cubicBezTo>
                  <a:cubicBezTo>
                    <a:pt x="757" y="1135"/>
                    <a:pt x="1450" y="1418"/>
                    <a:pt x="2206" y="1418"/>
                  </a:cubicBezTo>
                  <a:lnTo>
                    <a:pt x="6837" y="1418"/>
                  </a:lnTo>
                  <a:cubicBezTo>
                    <a:pt x="7593" y="1418"/>
                    <a:pt x="8318" y="1135"/>
                    <a:pt x="8822" y="631"/>
                  </a:cubicBezTo>
                  <a:cubicBezTo>
                    <a:pt x="9043" y="379"/>
                    <a:pt x="8948" y="0"/>
                    <a:pt x="8602" y="0"/>
                  </a:cubicBez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136;p14">
            <a:extLst>
              <a:ext uri="{FF2B5EF4-FFF2-40B4-BE49-F238E27FC236}">
                <a16:creationId xmlns:a16="http://schemas.microsoft.com/office/drawing/2014/main" id="{8773AE7D-C7E9-4B78-8FB3-3078B000FE0D}"/>
              </a:ext>
            </a:extLst>
          </p:cNvPr>
          <p:cNvGrpSpPr/>
          <p:nvPr/>
        </p:nvGrpSpPr>
        <p:grpSpPr>
          <a:xfrm>
            <a:off x="2672937" y="1783622"/>
            <a:ext cx="419890" cy="498895"/>
            <a:chOff x="-48233050" y="3569725"/>
            <a:chExt cx="252050" cy="299475"/>
          </a:xfrm>
        </p:grpSpPr>
        <p:sp>
          <p:nvSpPr>
            <p:cNvPr id="32" name="Google Shape;137;p14">
              <a:extLst>
                <a:ext uri="{FF2B5EF4-FFF2-40B4-BE49-F238E27FC236}">
                  <a16:creationId xmlns:a16="http://schemas.microsoft.com/office/drawing/2014/main" id="{D1757619-EFD8-428A-90FD-03E61DC08B20}"/>
                </a:ext>
              </a:extLst>
            </p:cNvPr>
            <p:cNvSpPr/>
            <p:nvPr/>
          </p:nvSpPr>
          <p:spPr>
            <a:xfrm>
              <a:off x="-48233050" y="3569725"/>
              <a:ext cx="252050" cy="299475"/>
            </a:xfrm>
            <a:custGeom>
              <a:avLst/>
              <a:gdLst/>
              <a:ahLst/>
              <a:cxnLst/>
              <a:rect l="l" t="t" r="r" b="b"/>
              <a:pathLst>
                <a:path w="10082" h="11979" extrusionOk="0">
                  <a:moveTo>
                    <a:pt x="5230" y="1393"/>
                  </a:moveTo>
                  <a:cubicBezTo>
                    <a:pt x="5419" y="1393"/>
                    <a:pt x="5577" y="1551"/>
                    <a:pt x="5577" y="1740"/>
                  </a:cubicBezTo>
                  <a:lnTo>
                    <a:pt x="5577" y="1960"/>
                  </a:lnTo>
                  <a:cubicBezTo>
                    <a:pt x="5703" y="2023"/>
                    <a:pt x="5829" y="2086"/>
                    <a:pt x="5923" y="2181"/>
                  </a:cubicBezTo>
                  <a:lnTo>
                    <a:pt x="6144" y="2055"/>
                  </a:lnTo>
                  <a:cubicBezTo>
                    <a:pt x="6194" y="2025"/>
                    <a:pt x="6251" y="2011"/>
                    <a:pt x="6308" y="2011"/>
                  </a:cubicBezTo>
                  <a:cubicBezTo>
                    <a:pt x="6430" y="2011"/>
                    <a:pt x="6552" y="2074"/>
                    <a:pt x="6616" y="2181"/>
                  </a:cubicBezTo>
                  <a:lnTo>
                    <a:pt x="7309" y="3410"/>
                  </a:lnTo>
                  <a:cubicBezTo>
                    <a:pt x="7467" y="3725"/>
                    <a:pt x="7246" y="3819"/>
                    <a:pt x="6963" y="3977"/>
                  </a:cubicBezTo>
                  <a:lnTo>
                    <a:pt x="6963" y="4386"/>
                  </a:lnTo>
                  <a:cubicBezTo>
                    <a:pt x="7246" y="4544"/>
                    <a:pt x="7467" y="4670"/>
                    <a:pt x="7309" y="4985"/>
                  </a:cubicBezTo>
                  <a:lnTo>
                    <a:pt x="6616" y="6182"/>
                  </a:lnTo>
                  <a:cubicBezTo>
                    <a:pt x="6531" y="6289"/>
                    <a:pt x="6417" y="6366"/>
                    <a:pt x="6303" y="6366"/>
                  </a:cubicBezTo>
                  <a:cubicBezTo>
                    <a:pt x="6249" y="6366"/>
                    <a:pt x="6195" y="6349"/>
                    <a:pt x="6144" y="6308"/>
                  </a:cubicBezTo>
                  <a:lnTo>
                    <a:pt x="5923" y="6182"/>
                  </a:lnTo>
                  <a:cubicBezTo>
                    <a:pt x="5829" y="6277"/>
                    <a:pt x="5703" y="6340"/>
                    <a:pt x="5577" y="6403"/>
                  </a:cubicBezTo>
                  <a:lnTo>
                    <a:pt x="5577" y="6623"/>
                  </a:lnTo>
                  <a:cubicBezTo>
                    <a:pt x="5577" y="6812"/>
                    <a:pt x="5419" y="6970"/>
                    <a:pt x="5230" y="6970"/>
                  </a:cubicBezTo>
                  <a:lnTo>
                    <a:pt x="3812" y="6970"/>
                  </a:lnTo>
                  <a:cubicBezTo>
                    <a:pt x="3623" y="6970"/>
                    <a:pt x="3466" y="6812"/>
                    <a:pt x="3466" y="6623"/>
                  </a:cubicBezTo>
                  <a:lnTo>
                    <a:pt x="3466" y="6403"/>
                  </a:lnTo>
                  <a:cubicBezTo>
                    <a:pt x="3340" y="6340"/>
                    <a:pt x="3214" y="6277"/>
                    <a:pt x="3119" y="6182"/>
                  </a:cubicBezTo>
                  <a:lnTo>
                    <a:pt x="2899" y="6308"/>
                  </a:lnTo>
                  <a:cubicBezTo>
                    <a:pt x="2848" y="6338"/>
                    <a:pt x="2791" y="6352"/>
                    <a:pt x="2734" y="6352"/>
                  </a:cubicBezTo>
                  <a:cubicBezTo>
                    <a:pt x="2613" y="6352"/>
                    <a:pt x="2490" y="6289"/>
                    <a:pt x="2426" y="6182"/>
                  </a:cubicBezTo>
                  <a:lnTo>
                    <a:pt x="1733" y="4985"/>
                  </a:lnTo>
                  <a:cubicBezTo>
                    <a:pt x="1638" y="4827"/>
                    <a:pt x="1670" y="4575"/>
                    <a:pt x="1859" y="4512"/>
                  </a:cubicBezTo>
                  <a:lnTo>
                    <a:pt x="2048" y="4386"/>
                  </a:lnTo>
                  <a:lnTo>
                    <a:pt x="2048" y="3977"/>
                  </a:lnTo>
                  <a:lnTo>
                    <a:pt x="1859" y="3882"/>
                  </a:lnTo>
                  <a:cubicBezTo>
                    <a:pt x="1702" y="3788"/>
                    <a:pt x="1607" y="3536"/>
                    <a:pt x="1733" y="3410"/>
                  </a:cubicBezTo>
                  <a:lnTo>
                    <a:pt x="2426" y="2181"/>
                  </a:lnTo>
                  <a:cubicBezTo>
                    <a:pt x="2490" y="2074"/>
                    <a:pt x="2612" y="1997"/>
                    <a:pt x="2733" y="1997"/>
                  </a:cubicBezTo>
                  <a:cubicBezTo>
                    <a:pt x="2790" y="1997"/>
                    <a:pt x="2848" y="2014"/>
                    <a:pt x="2899" y="2055"/>
                  </a:cubicBezTo>
                  <a:lnTo>
                    <a:pt x="3119" y="2181"/>
                  </a:lnTo>
                  <a:cubicBezTo>
                    <a:pt x="3214" y="2086"/>
                    <a:pt x="3340" y="2023"/>
                    <a:pt x="3466" y="1960"/>
                  </a:cubicBezTo>
                  <a:lnTo>
                    <a:pt x="3466" y="1740"/>
                  </a:lnTo>
                  <a:cubicBezTo>
                    <a:pt x="3466" y="1551"/>
                    <a:pt x="3623" y="1393"/>
                    <a:pt x="3812" y="1393"/>
                  </a:cubicBezTo>
                  <a:close/>
                  <a:moveTo>
                    <a:pt x="4547" y="0"/>
                  </a:moveTo>
                  <a:cubicBezTo>
                    <a:pt x="3499" y="0"/>
                    <a:pt x="2484" y="337"/>
                    <a:pt x="1670" y="984"/>
                  </a:cubicBezTo>
                  <a:cubicBezTo>
                    <a:pt x="630" y="1866"/>
                    <a:pt x="0" y="3158"/>
                    <a:pt x="0" y="4544"/>
                  </a:cubicBezTo>
                  <a:cubicBezTo>
                    <a:pt x="0" y="5804"/>
                    <a:pt x="504" y="6970"/>
                    <a:pt x="1418" y="7852"/>
                  </a:cubicBezTo>
                  <a:lnTo>
                    <a:pt x="1418" y="11632"/>
                  </a:lnTo>
                  <a:cubicBezTo>
                    <a:pt x="1418" y="11821"/>
                    <a:pt x="1575" y="11979"/>
                    <a:pt x="1765" y="11979"/>
                  </a:cubicBezTo>
                  <a:lnTo>
                    <a:pt x="5986" y="11979"/>
                  </a:lnTo>
                  <a:cubicBezTo>
                    <a:pt x="6175" y="11979"/>
                    <a:pt x="6333" y="11821"/>
                    <a:pt x="6333" y="11632"/>
                  </a:cubicBezTo>
                  <a:lnTo>
                    <a:pt x="6333" y="10530"/>
                  </a:lnTo>
                  <a:lnTo>
                    <a:pt x="8097" y="10530"/>
                  </a:lnTo>
                  <a:cubicBezTo>
                    <a:pt x="8286" y="10530"/>
                    <a:pt x="8444" y="10372"/>
                    <a:pt x="8444" y="10183"/>
                  </a:cubicBezTo>
                  <a:lnTo>
                    <a:pt x="8444" y="8387"/>
                  </a:lnTo>
                  <a:lnTo>
                    <a:pt x="9042" y="8387"/>
                  </a:lnTo>
                  <a:cubicBezTo>
                    <a:pt x="9389" y="8387"/>
                    <a:pt x="9767" y="8198"/>
                    <a:pt x="9956" y="7883"/>
                  </a:cubicBezTo>
                  <a:cubicBezTo>
                    <a:pt x="10082" y="7568"/>
                    <a:pt x="10082" y="7190"/>
                    <a:pt x="9924" y="6875"/>
                  </a:cubicBezTo>
                  <a:lnTo>
                    <a:pt x="9042" y="5237"/>
                  </a:lnTo>
                  <a:cubicBezTo>
                    <a:pt x="9137" y="4701"/>
                    <a:pt x="9137" y="4134"/>
                    <a:pt x="9011" y="3599"/>
                  </a:cubicBezTo>
                  <a:cubicBezTo>
                    <a:pt x="8664" y="1866"/>
                    <a:pt x="7246" y="480"/>
                    <a:pt x="5545" y="102"/>
                  </a:cubicBezTo>
                  <a:cubicBezTo>
                    <a:pt x="5213" y="34"/>
                    <a:pt x="4878" y="0"/>
                    <a:pt x="4547" y="0"/>
                  </a:cubicBez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8;p14">
              <a:extLst>
                <a:ext uri="{FF2B5EF4-FFF2-40B4-BE49-F238E27FC236}">
                  <a16:creationId xmlns:a16="http://schemas.microsoft.com/office/drawing/2014/main" id="{0A73962D-7725-4589-A93F-E9C6D4A9702C}"/>
                </a:ext>
              </a:extLst>
            </p:cNvPr>
            <p:cNvSpPr/>
            <p:nvPr/>
          </p:nvSpPr>
          <p:spPr>
            <a:xfrm>
              <a:off x="-48170050" y="3622650"/>
              <a:ext cx="100050" cy="103225"/>
            </a:xfrm>
            <a:custGeom>
              <a:avLst/>
              <a:gdLst/>
              <a:ahLst/>
              <a:cxnLst/>
              <a:rect l="l" t="t" r="r" b="b"/>
              <a:pathLst>
                <a:path w="4002" h="4129" extrusionOk="0">
                  <a:moveTo>
                    <a:pt x="1985" y="1009"/>
                  </a:moveTo>
                  <a:cubicBezTo>
                    <a:pt x="2584" y="1009"/>
                    <a:pt x="3057" y="1482"/>
                    <a:pt x="3057" y="2080"/>
                  </a:cubicBezTo>
                  <a:cubicBezTo>
                    <a:pt x="3057" y="2647"/>
                    <a:pt x="2584" y="3120"/>
                    <a:pt x="1985" y="3120"/>
                  </a:cubicBezTo>
                  <a:cubicBezTo>
                    <a:pt x="1418" y="3120"/>
                    <a:pt x="946" y="2647"/>
                    <a:pt x="946" y="2080"/>
                  </a:cubicBezTo>
                  <a:cubicBezTo>
                    <a:pt x="946" y="1482"/>
                    <a:pt x="1418" y="1009"/>
                    <a:pt x="1985" y="1009"/>
                  </a:cubicBezTo>
                  <a:close/>
                  <a:moveTo>
                    <a:pt x="1639" y="1"/>
                  </a:moveTo>
                  <a:lnTo>
                    <a:pt x="1639" y="127"/>
                  </a:lnTo>
                  <a:cubicBezTo>
                    <a:pt x="1639" y="284"/>
                    <a:pt x="1576" y="410"/>
                    <a:pt x="1418" y="442"/>
                  </a:cubicBezTo>
                  <a:cubicBezTo>
                    <a:pt x="1198" y="537"/>
                    <a:pt x="1009" y="631"/>
                    <a:pt x="851" y="757"/>
                  </a:cubicBezTo>
                  <a:cubicBezTo>
                    <a:pt x="770" y="818"/>
                    <a:pt x="689" y="853"/>
                    <a:pt x="607" y="853"/>
                  </a:cubicBezTo>
                  <a:cubicBezTo>
                    <a:pt x="562" y="853"/>
                    <a:pt x="518" y="842"/>
                    <a:pt x="473" y="820"/>
                  </a:cubicBezTo>
                  <a:lnTo>
                    <a:pt x="347" y="726"/>
                  </a:lnTo>
                  <a:lnTo>
                    <a:pt x="1" y="1324"/>
                  </a:lnTo>
                  <a:lnTo>
                    <a:pt x="127" y="1387"/>
                  </a:lnTo>
                  <a:cubicBezTo>
                    <a:pt x="221" y="1482"/>
                    <a:pt x="316" y="1639"/>
                    <a:pt x="253" y="1765"/>
                  </a:cubicBezTo>
                  <a:cubicBezTo>
                    <a:pt x="221" y="1986"/>
                    <a:pt x="221" y="2143"/>
                    <a:pt x="253" y="2395"/>
                  </a:cubicBezTo>
                  <a:cubicBezTo>
                    <a:pt x="316" y="2553"/>
                    <a:pt x="221" y="2647"/>
                    <a:pt x="127" y="2742"/>
                  </a:cubicBezTo>
                  <a:lnTo>
                    <a:pt x="1" y="2805"/>
                  </a:lnTo>
                  <a:lnTo>
                    <a:pt x="347" y="3403"/>
                  </a:lnTo>
                  <a:lnTo>
                    <a:pt x="473" y="3340"/>
                  </a:lnTo>
                  <a:cubicBezTo>
                    <a:pt x="532" y="3297"/>
                    <a:pt x="590" y="3273"/>
                    <a:pt x="649" y="3273"/>
                  </a:cubicBezTo>
                  <a:cubicBezTo>
                    <a:pt x="716" y="3273"/>
                    <a:pt x="784" y="3304"/>
                    <a:pt x="851" y="3372"/>
                  </a:cubicBezTo>
                  <a:cubicBezTo>
                    <a:pt x="1009" y="3529"/>
                    <a:pt x="1198" y="3592"/>
                    <a:pt x="1418" y="3687"/>
                  </a:cubicBezTo>
                  <a:cubicBezTo>
                    <a:pt x="1576" y="3718"/>
                    <a:pt x="1639" y="3876"/>
                    <a:pt x="1639" y="4002"/>
                  </a:cubicBezTo>
                  <a:lnTo>
                    <a:pt x="1639" y="4128"/>
                  </a:lnTo>
                  <a:lnTo>
                    <a:pt x="2364" y="4128"/>
                  </a:lnTo>
                  <a:lnTo>
                    <a:pt x="2364" y="4002"/>
                  </a:lnTo>
                  <a:cubicBezTo>
                    <a:pt x="2364" y="3845"/>
                    <a:pt x="2427" y="3718"/>
                    <a:pt x="2584" y="3687"/>
                  </a:cubicBezTo>
                  <a:cubicBezTo>
                    <a:pt x="2805" y="3592"/>
                    <a:pt x="2994" y="3498"/>
                    <a:pt x="3151" y="3372"/>
                  </a:cubicBezTo>
                  <a:cubicBezTo>
                    <a:pt x="3224" y="3317"/>
                    <a:pt x="3298" y="3283"/>
                    <a:pt x="3371" y="3283"/>
                  </a:cubicBezTo>
                  <a:cubicBezTo>
                    <a:pt x="3424" y="3283"/>
                    <a:pt x="3476" y="3301"/>
                    <a:pt x="3529" y="3340"/>
                  </a:cubicBezTo>
                  <a:lnTo>
                    <a:pt x="3655" y="3403"/>
                  </a:lnTo>
                  <a:lnTo>
                    <a:pt x="4002" y="2805"/>
                  </a:lnTo>
                  <a:lnTo>
                    <a:pt x="3876" y="2742"/>
                  </a:lnTo>
                  <a:cubicBezTo>
                    <a:pt x="3781" y="2647"/>
                    <a:pt x="3687" y="2490"/>
                    <a:pt x="3750" y="2395"/>
                  </a:cubicBezTo>
                  <a:cubicBezTo>
                    <a:pt x="3781" y="2143"/>
                    <a:pt x="3781" y="1986"/>
                    <a:pt x="3750" y="1765"/>
                  </a:cubicBezTo>
                  <a:cubicBezTo>
                    <a:pt x="3687" y="1608"/>
                    <a:pt x="3781" y="1482"/>
                    <a:pt x="3876" y="1387"/>
                  </a:cubicBezTo>
                  <a:lnTo>
                    <a:pt x="4002" y="1324"/>
                  </a:lnTo>
                  <a:lnTo>
                    <a:pt x="3655" y="726"/>
                  </a:lnTo>
                  <a:lnTo>
                    <a:pt x="3529" y="820"/>
                  </a:lnTo>
                  <a:cubicBezTo>
                    <a:pt x="3477" y="846"/>
                    <a:pt x="3425" y="861"/>
                    <a:pt x="3373" y="861"/>
                  </a:cubicBezTo>
                  <a:cubicBezTo>
                    <a:pt x="3299" y="861"/>
                    <a:pt x="3225" y="831"/>
                    <a:pt x="3151" y="757"/>
                  </a:cubicBezTo>
                  <a:cubicBezTo>
                    <a:pt x="2994" y="600"/>
                    <a:pt x="2805" y="537"/>
                    <a:pt x="2584" y="442"/>
                  </a:cubicBezTo>
                  <a:cubicBezTo>
                    <a:pt x="2427" y="410"/>
                    <a:pt x="2364" y="253"/>
                    <a:pt x="2364" y="127"/>
                  </a:cubicBezTo>
                  <a:lnTo>
                    <a:pt x="2364" y="1"/>
                  </a:ln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9;p14">
              <a:extLst>
                <a:ext uri="{FF2B5EF4-FFF2-40B4-BE49-F238E27FC236}">
                  <a16:creationId xmlns:a16="http://schemas.microsoft.com/office/drawing/2014/main" id="{EB8F8DA5-2F99-448B-8722-6CBCFA3746D5}"/>
                </a:ext>
              </a:extLst>
            </p:cNvPr>
            <p:cNvSpPr/>
            <p:nvPr/>
          </p:nvSpPr>
          <p:spPr>
            <a:xfrm>
              <a:off x="-48129100" y="3665200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68" y="725"/>
                    <a:pt x="726" y="567"/>
                    <a:pt x="726" y="378"/>
                  </a:cubicBezTo>
                  <a:cubicBezTo>
                    <a:pt x="726" y="158"/>
                    <a:pt x="568" y="0"/>
                    <a:pt x="347" y="0"/>
                  </a:cubicBez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140;p14">
            <a:extLst>
              <a:ext uri="{FF2B5EF4-FFF2-40B4-BE49-F238E27FC236}">
                <a16:creationId xmlns:a16="http://schemas.microsoft.com/office/drawing/2014/main" id="{F4902295-7115-4448-90D3-DE7C168F7CE8}"/>
              </a:ext>
            </a:extLst>
          </p:cNvPr>
          <p:cNvGrpSpPr/>
          <p:nvPr/>
        </p:nvGrpSpPr>
        <p:grpSpPr>
          <a:xfrm>
            <a:off x="4234420" y="4157961"/>
            <a:ext cx="496319" cy="490998"/>
            <a:chOff x="581525" y="3254850"/>
            <a:chExt cx="297750" cy="294575"/>
          </a:xfrm>
        </p:grpSpPr>
        <p:sp>
          <p:nvSpPr>
            <p:cNvPr id="36" name="Google Shape;141;p14">
              <a:extLst>
                <a:ext uri="{FF2B5EF4-FFF2-40B4-BE49-F238E27FC236}">
                  <a16:creationId xmlns:a16="http://schemas.microsoft.com/office/drawing/2014/main" id="{2B7B8C82-951C-4565-8A3B-F3B81A0B7F10}"/>
                </a:ext>
              </a:extLst>
            </p:cNvPr>
            <p:cNvSpPr/>
            <p:nvPr/>
          </p:nvSpPr>
          <p:spPr>
            <a:xfrm>
              <a:off x="616950" y="3358025"/>
              <a:ext cx="89025" cy="86650"/>
            </a:xfrm>
            <a:custGeom>
              <a:avLst/>
              <a:gdLst/>
              <a:ahLst/>
              <a:cxnLst/>
              <a:rect l="l" t="t" r="r" b="b"/>
              <a:pathLst>
                <a:path w="3561" h="3466" extrusionOk="0">
                  <a:moveTo>
                    <a:pt x="1797" y="0"/>
                  </a:moveTo>
                  <a:cubicBezTo>
                    <a:pt x="789" y="0"/>
                    <a:pt x="1" y="788"/>
                    <a:pt x="1" y="1733"/>
                  </a:cubicBezTo>
                  <a:cubicBezTo>
                    <a:pt x="1" y="2710"/>
                    <a:pt x="789" y="3466"/>
                    <a:pt x="1797" y="3466"/>
                  </a:cubicBezTo>
                  <a:cubicBezTo>
                    <a:pt x="2773" y="3466"/>
                    <a:pt x="3561" y="2710"/>
                    <a:pt x="3561" y="1733"/>
                  </a:cubicBezTo>
                  <a:cubicBezTo>
                    <a:pt x="3561" y="788"/>
                    <a:pt x="2773" y="0"/>
                    <a:pt x="1797" y="0"/>
                  </a:cubicBez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highlight>
                  <a:srgbClr val="808080"/>
                </a:highlight>
              </a:endParaRPr>
            </a:p>
          </p:txBody>
        </p:sp>
        <p:sp>
          <p:nvSpPr>
            <p:cNvPr id="37" name="Google Shape;142;p14">
              <a:extLst>
                <a:ext uri="{FF2B5EF4-FFF2-40B4-BE49-F238E27FC236}">
                  <a16:creationId xmlns:a16="http://schemas.microsoft.com/office/drawing/2014/main" id="{F9C21E72-4C5D-4823-91E9-9CF273539932}"/>
                </a:ext>
              </a:extLst>
            </p:cNvPr>
            <p:cNvSpPr/>
            <p:nvPr/>
          </p:nvSpPr>
          <p:spPr>
            <a:xfrm>
              <a:off x="721725" y="3254850"/>
              <a:ext cx="157550" cy="155975"/>
            </a:xfrm>
            <a:custGeom>
              <a:avLst/>
              <a:gdLst/>
              <a:ahLst/>
              <a:cxnLst/>
              <a:rect l="l" t="t" r="r" b="b"/>
              <a:pathLst>
                <a:path w="6302" h="6239" extrusionOk="0">
                  <a:moveTo>
                    <a:pt x="3151" y="1355"/>
                  </a:moveTo>
                  <a:cubicBezTo>
                    <a:pt x="3749" y="1355"/>
                    <a:pt x="4159" y="1827"/>
                    <a:pt x="4159" y="2363"/>
                  </a:cubicBezTo>
                  <a:cubicBezTo>
                    <a:pt x="4159" y="2773"/>
                    <a:pt x="3970" y="3119"/>
                    <a:pt x="3623" y="3277"/>
                  </a:cubicBezTo>
                  <a:cubicBezTo>
                    <a:pt x="3529" y="3308"/>
                    <a:pt x="3497" y="3434"/>
                    <a:pt x="3497" y="3560"/>
                  </a:cubicBezTo>
                  <a:cubicBezTo>
                    <a:pt x="3497" y="3749"/>
                    <a:pt x="3340" y="3907"/>
                    <a:pt x="3151" y="3907"/>
                  </a:cubicBezTo>
                  <a:cubicBezTo>
                    <a:pt x="2962" y="3907"/>
                    <a:pt x="2804" y="3749"/>
                    <a:pt x="2804" y="3560"/>
                  </a:cubicBezTo>
                  <a:cubicBezTo>
                    <a:pt x="2804" y="3151"/>
                    <a:pt x="2993" y="2836"/>
                    <a:pt x="3308" y="2647"/>
                  </a:cubicBezTo>
                  <a:cubicBezTo>
                    <a:pt x="3434" y="2552"/>
                    <a:pt x="3497" y="2458"/>
                    <a:pt x="3497" y="2332"/>
                  </a:cubicBezTo>
                  <a:cubicBezTo>
                    <a:pt x="3497" y="2143"/>
                    <a:pt x="3340" y="1953"/>
                    <a:pt x="3151" y="1953"/>
                  </a:cubicBezTo>
                  <a:cubicBezTo>
                    <a:pt x="2962" y="1953"/>
                    <a:pt x="2804" y="2143"/>
                    <a:pt x="2804" y="2332"/>
                  </a:cubicBezTo>
                  <a:cubicBezTo>
                    <a:pt x="2804" y="2521"/>
                    <a:pt x="2646" y="2678"/>
                    <a:pt x="2426" y="2678"/>
                  </a:cubicBezTo>
                  <a:cubicBezTo>
                    <a:pt x="2237" y="2678"/>
                    <a:pt x="2079" y="2521"/>
                    <a:pt x="2079" y="2332"/>
                  </a:cubicBezTo>
                  <a:cubicBezTo>
                    <a:pt x="2079" y="1827"/>
                    <a:pt x="2552" y="1355"/>
                    <a:pt x="3151" y="1355"/>
                  </a:cubicBezTo>
                  <a:close/>
                  <a:moveTo>
                    <a:pt x="3151" y="4096"/>
                  </a:moveTo>
                  <a:cubicBezTo>
                    <a:pt x="3340" y="4096"/>
                    <a:pt x="3497" y="4253"/>
                    <a:pt x="3497" y="4442"/>
                  </a:cubicBezTo>
                  <a:cubicBezTo>
                    <a:pt x="3497" y="4663"/>
                    <a:pt x="3340" y="4820"/>
                    <a:pt x="3151" y="4820"/>
                  </a:cubicBezTo>
                  <a:cubicBezTo>
                    <a:pt x="2962" y="4820"/>
                    <a:pt x="2804" y="4663"/>
                    <a:pt x="2804" y="4442"/>
                  </a:cubicBezTo>
                  <a:cubicBezTo>
                    <a:pt x="2804" y="4253"/>
                    <a:pt x="2962" y="4096"/>
                    <a:pt x="3151" y="4096"/>
                  </a:cubicBezTo>
                  <a:close/>
                  <a:moveTo>
                    <a:pt x="3182" y="0"/>
                  </a:moveTo>
                  <a:cubicBezTo>
                    <a:pt x="1481" y="0"/>
                    <a:pt x="63" y="1418"/>
                    <a:pt x="63" y="3119"/>
                  </a:cubicBezTo>
                  <a:cubicBezTo>
                    <a:pt x="63" y="3655"/>
                    <a:pt x="189" y="4159"/>
                    <a:pt x="473" y="4663"/>
                  </a:cubicBezTo>
                  <a:lnTo>
                    <a:pt x="32" y="5766"/>
                  </a:lnTo>
                  <a:cubicBezTo>
                    <a:pt x="0" y="5860"/>
                    <a:pt x="32" y="5986"/>
                    <a:pt x="126" y="6112"/>
                  </a:cubicBezTo>
                  <a:cubicBezTo>
                    <a:pt x="189" y="6175"/>
                    <a:pt x="347" y="6238"/>
                    <a:pt x="473" y="6238"/>
                  </a:cubicBezTo>
                  <a:lnTo>
                    <a:pt x="1764" y="5892"/>
                  </a:lnTo>
                  <a:cubicBezTo>
                    <a:pt x="2205" y="6144"/>
                    <a:pt x="2678" y="6238"/>
                    <a:pt x="3182" y="6238"/>
                  </a:cubicBezTo>
                  <a:cubicBezTo>
                    <a:pt x="4915" y="6238"/>
                    <a:pt x="6301" y="4789"/>
                    <a:pt x="6301" y="3119"/>
                  </a:cubicBezTo>
                  <a:cubicBezTo>
                    <a:pt x="6301" y="1386"/>
                    <a:pt x="4883" y="0"/>
                    <a:pt x="3182" y="0"/>
                  </a:cubicBez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43;p14">
              <a:extLst>
                <a:ext uri="{FF2B5EF4-FFF2-40B4-BE49-F238E27FC236}">
                  <a16:creationId xmlns:a16="http://schemas.microsoft.com/office/drawing/2014/main" id="{5DD08784-D3CF-4C61-A768-EEBCA445451A}"/>
                </a:ext>
              </a:extLst>
            </p:cNvPr>
            <p:cNvSpPr/>
            <p:nvPr/>
          </p:nvSpPr>
          <p:spPr>
            <a:xfrm>
              <a:off x="581525" y="3440725"/>
              <a:ext cx="157550" cy="108700"/>
            </a:xfrm>
            <a:custGeom>
              <a:avLst/>
              <a:gdLst/>
              <a:ahLst/>
              <a:cxnLst/>
              <a:rect l="l" t="t" r="r" b="b"/>
              <a:pathLst>
                <a:path w="6302" h="4348" extrusionOk="0">
                  <a:moveTo>
                    <a:pt x="1355" y="0"/>
                  </a:moveTo>
                  <a:cubicBezTo>
                    <a:pt x="567" y="567"/>
                    <a:pt x="0" y="1513"/>
                    <a:pt x="0" y="2584"/>
                  </a:cubicBezTo>
                  <a:lnTo>
                    <a:pt x="0" y="4001"/>
                  </a:lnTo>
                  <a:cubicBezTo>
                    <a:pt x="63" y="4190"/>
                    <a:pt x="221" y="4348"/>
                    <a:pt x="410" y="4348"/>
                  </a:cubicBezTo>
                  <a:lnTo>
                    <a:pt x="5955" y="4348"/>
                  </a:lnTo>
                  <a:cubicBezTo>
                    <a:pt x="6144" y="4348"/>
                    <a:pt x="6301" y="4190"/>
                    <a:pt x="6301" y="4001"/>
                  </a:cubicBezTo>
                  <a:lnTo>
                    <a:pt x="6301" y="2584"/>
                  </a:lnTo>
                  <a:cubicBezTo>
                    <a:pt x="6301" y="1513"/>
                    <a:pt x="5797" y="599"/>
                    <a:pt x="4978" y="0"/>
                  </a:cubicBezTo>
                  <a:cubicBezTo>
                    <a:pt x="4537" y="536"/>
                    <a:pt x="3875" y="851"/>
                    <a:pt x="3151" y="851"/>
                  </a:cubicBezTo>
                  <a:cubicBezTo>
                    <a:pt x="2458" y="851"/>
                    <a:pt x="1796" y="536"/>
                    <a:pt x="1355" y="0"/>
                  </a:cubicBez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9" name="Google Shape;144;p14">
            <a:extLst>
              <a:ext uri="{FF2B5EF4-FFF2-40B4-BE49-F238E27FC236}">
                <a16:creationId xmlns:a16="http://schemas.microsoft.com/office/drawing/2014/main" id="{047A3496-477E-432C-82D5-3743ADDB6D78}"/>
              </a:ext>
            </a:extLst>
          </p:cNvPr>
          <p:cNvGrpSpPr/>
          <p:nvPr/>
        </p:nvGrpSpPr>
        <p:grpSpPr>
          <a:xfrm>
            <a:off x="7113545" y="4204060"/>
            <a:ext cx="561384" cy="506043"/>
            <a:chOff x="580725" y="3617925"/>
            <a:chExt cx="299325" cy="297375"/>
          </a:xfrm>
        </p:grpSpPr>
        <p:sp>
          <p:nvSpPr>
            <p:cNvPr id="40" name="Google Shape;145;p14">
              <a:extLst>
                <a:ext uri="{FF2B5EF4-FFF2-40B4-BE49-F238E27FC236}">
                  <a16:creationId xmlns:a16="http://schemas.microsoft.com/office/drawing/2014/main" id="{37D8D1CB-2FA3-42EC-8329-00172D5E0806}"/>
                </a:ext>
              </a:extLst>
            </p:cNvPr>
            <p:cNvSpPr/>
            <p:nvPr/>
          </p:nvSpPr>
          <p:spPr>
            <a:xfrm>
              <a:off x="6090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41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607"/>
                    <a:pt x="473" y="2048"/>
                    <a:pt x="1041" y="2048"/>
                  </a:cubicBezTo>
                  <a:cubicBezTo>
                    <a:pt x="1608" y="2048"/>
                    <a:pt x="2049" y="1607"/>
                    <a:pt x="2049" y="1040"/>
                  </a:cubicBezTo>
                  <a:cubicBezTo>
                    <a:pt x="2049" y="473"/>
                    <a:pt x="1608" y="0"/>
                    <a:pt x="1041" y="0"/>
                  </a:cubicBez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46;p14">
              <a:extLst>
                <a:ext uri="{FF2B5EF4-FFF2-40B4-BE49-F238E27FC236}">
                  <a16:creationId xmlns:a16="http://schemas.microsoft.com/office/drawing/2014/main" id="{6C9E41BE-3023-4BD3-BB98-DD0E4F2307D8}"/>
                </a:ext>
              </a:extLst>
            </p:cNvPr>
            <p:cNvSpPr/>
            <p:nvPr/>
          </p:nvSpPr>
          <p:spPr>
            <a:xfrm>
              <a:off x="668950" y="3617925"/>
              <a:ext cx="122875" cy="104475"/>
            </a:xfrm>
            <a:custGeom>
              <a:avLst/>
              <a:gdLst/>
              <a:ahLst/>
              <a:cxnLst/>
              <a:rect l="l" t="t" r="r" b="b"/>
              <a:pathLst>
                <a:path w="4915" h="4179" extrusionOk="0">
                  <a:moveTo>
                    <a:pt x="1040" y="1"/>
                  </a:moveTo>
                  <a:cubicBezTo>
                    <a:pt x="441" y="1"/>
                    <a:pt x="0" y="473"/>
                    <a:pt x="0" y="1072"/>
                  </a:cubicBezTo>
                  <a:lnTo>
                    <a:pt x="0" y="1797"/>
                  </a:lnTo>
                  <a:cubicBezTo>
                    <a:pt x="0" y="2364"/>
                    <a:pt x="473" y="2805"/>
                    <a:pt x="1040" y="2805"/>
                  </a:cubicBezTo>
                  <a:lnTo>
                    <a:pt x="2300" y="2805"/>
                  </a:lnTo>
                  <a:lnTo>
                    <a:pt x="3592" y="4097"/>
                  </a:lnTo>
                  <a:cubicBezTo>
                    <a:pt x="3672" y="4156"/>
                    <a:pt x="3764" y="4178"/>
                    <a:pt x="3853" y="4178"/>
                  </a:cubicBezTo>
                  <a:cubicBezTo>
                    <a:pt x="3905" y="4178"/>
                    <a:pt x="3955" y="4171"/>
                    <a:pt x="4001" y="4160"/>
                  </a:cubicBezTo>
                  <a:cubicBezTo>
                    <a:pt x="4127" y="4097"/>
                    <a:pt x="4190" y="3939"/>
                    <a:pt x="4190" y="3844"/>
                  </a:cubicBezTo>
                  <a:lnTo>
                    <a:pt x="4190" y="2742"/>
                  </a:lnTo>
                  <a:cubicBezTo>
                    <a:pt x="4600" y="2584"/>
                    <a:pt x="4915" y="2206"/>
                    <a:pt x="4915" y="1734"/>
                  </a:cubicBezTo>
                  <a:lnTo>
                    <a:pt x="4915" y="1072"/>
                  </a:lnTo>
                  <a:cubicBezTo>
                    <a:pt x="4915" y="473"/>
                    <a:pt x="4411" y="1"/>
                    <a:pt x="3875" y="1"/>
                  </a:cubicBez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47;p14">
              <a:extLst>
                <a:ext uri="{FF2B5EF4-FFF2-40B4-BE49-F238E27FC236}">
                  <a16:creationId xmlns:a16="http://schemas.microsoft.com/office/drawing/2014/main" id="{1776F963-54CC-4DE6-B1E2-170FAD761FD0}"/>
                </a:ext>
              </a:extLst>
            </p:cNvPr>
            <p:cNvSpPr/>
            <p:nvPr/>
          </p:nvSpPr>
          <p:spPr>
            <a:xfrm>
              <a:off x="580725" y="3721900"/>
              <a:ext cx="141800" cy="192025"/>
            </a:xfrm>
            <a:custGeom>
              <a:avLst/>
              <a:gdLst/>
              <a:ahLst/>
              <a:cxnLst/>
              <a:rect l="l" t="t" r="r" b="b"/>
              <a:pathLst>
                <a:path w="5672" h="7681" extrusionOk="0">
                  <a:moveTo>
                    <a:pt x="3340" y="4506"/>
                  </a:moveTo>
                  <a:lnTo>
                    <a:pt x="3718" y="5577"/>
                  </a:lnTo>
                  <a:lnTo>
                    <a:pt x="1229" y="5577"/>
                  </a:lnTo>
                  <a:lnTo>
                    <a:pt x="1450" y="4600"/>
                  </a:lnTo>
                  <a:lnTo>
                    <a:pt x="1450" y="4506"/>
                  </a:lnTo>
                  <a:close/>
                  <a:moveTo>
                    <a:pt x="1450" y="1"/>
                  </a:moveTo>
                  <a:cubicBezTo>
                    <a:pt x="1135" y="1"/>
                    <a:pt x="883" y="221"/>
                    <a:pt x="788" y="505"/>
                  </a:cubicBezTo>
                  <a:lnTo>
                    <a:pt x="95" y="3624"/>
                  </a:lnTo>
                  <a:cubicBezTo>
                    <a:pt x="1" y="4096"/>
                    <a:pt x="316" y="4506"/>
                    <a:pt x="757" y="4506"/>
                  </a:cubicBezTo>
                  <a:lnTo>
                    <a:pt x="95" y="7247"/>
                  </a:lnTo>
                  <a:cubicBezTo>
                    <a:pt x="32" y="7436"/>
                    <a:pt x="158" y="7593"/>
                    <a:pt x="316" y="7656"/>
                  </a:cubicBezTo>
                  <a:cubicBezTo>
                    <a:pt x="350" y="7668"/>
                    <a:pt x="383" y="7673"/>
                    <a:pt x="415" y="7673"/>
                  </a:cubicBezTo>
                  <a:cubicBezTo>
                    <a:pt x="559" y="7673"/>
                    <a:pt x="679" y="7565"/>
                    <a:pt x="757" y="7436"/>
                  </a:cubicBezTo>
                  <a:lnTo>
                    <a:pt x="1040" y="6301"/>
                  </a:lnTo>
                  <a:lnTo>
                    <a:pt x="3939" y="6301"/>
                  </a:lnTo>
                  <a:lnTo>
                    <a:pt x="4254" y="7152"/>
                  </a:lnTo>
                  <a:cubicBezTo>
                    <a:pt x="4358" y="7492"/>
                    <a:pt x="4637" y="7680"/>
                    <a:pt x="4908" y="7680"/>
                  </a:cubicBezTo>
                  <a:cubicBezTo>
                    <a:pt x="4964" y="7680"/>
                    <a:pt x="5019" y="7672"/>
                    <a:pt x="5073" y="7656"/>
                  </a:cubicBezTo>
                  <a:cubicBezTo>
                    <a:pt x="5451" y="7593"/>
                    <a:pt x="5672" y="7184"/>
                    <a:pt x="5609" y="6837"/>
                  </a:cubicBezTo>
                  <a:lnTo>
                    <a:pt x="4569" y="3687"/>
                  </a:lnTo>
                  <a:cubicBezTo>
                    <a:pt x="4506" y="3372"/>
                    <a:pt x="4222" y="3183"/>
                    <a:pt x="3907" y="3183"/>
                  </a:cubicBezTo>
                  <a:lnTo>
                    <a:pt x="3183" y="3183"/>
                  </a:lnTo>
                  <a:cubicBezTo>
                    <a:pt x="2994" y="3183"/>
                    <a:pt x="2836" y="3025"/>
                    <a:pt x="2836" y="2836"/>
                  </a:cubicBezTo>
                  <a:cubicBezTo>
                    <a:pt x="2836" y="2615"/>
                    <a:pt x="2994" y="2458"/>
                    <a:pt x="3183" y="2458"/>
                  </a:cubicBezTo>
                  <a:lnTo>
                    <a:pt x="4222" y="2458"/>
                  </a:lnTo>
                  <a:cubicBezTo>
                    <a:pt x="4600" y="2458"/>
                    <a:pt x="4915" y="2143"/>
                    <a:pt x="4915" y="1765"/>
                  </a:cubicBezTo>
                  <a:cubicBezTo>
                    <a:pt x="4915" y="1355"/>
                    <a:pt x="4600" y="1040"/>
                    <a:pt x="4222" y="1040"/>
                  </a:cubicBezTo>
                  <a:lnTo>
                    <a:pt x="2332" y="1040"/>
                  </a:lnTo>
                  <a:lnTo>
                    <a:pt x="2080" y="379"/>
                  </a:lnTo>
                  <a:cubicBezTo>
                    <a:pt x="1985" y="158"/>
                    <a:pt x="1733" y="1"/>
                    <a:pt x="1450" y="1"/>
                  </a:cubicBez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8;p14">
              <a:extLst>
                <a:ext uri="{FF2B5EF4-FFF2-40B4-BE49-F238E27FC236}">
                  <a16:creationId xmlns:a16="http://schemas.microsoft.com/office/drawing/2014/main" id="{7CE57471-FDF6-4348-83FD-073A67DE7F45}"/>
                </a:ext>
              </a:extLst>
            </p:cNvPr>
            <p:cNvSpPr/>
            <p:nvPr/>
          </p:nvSpPr>
          <p:spPr>
            <a:xfrm>
              <a:off x="8004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09" y="0"/>
                  </a:moveTo>
                  <a:cubicBezTo>
                    <a:pt x="442" y="0"/>
                    <a:pt x="1" y="473"/>
                    <a:pt x="1" y="1040"/>
                  </a:cubicBezTo>
                  <a:cubicBezTo>
                    <a:pt x="1" y="1607"/>
                    <a:pt x="442" y="2048"/>
                    <a:pt x="1009" y="2048"/>
                  </a:cubicBezTo>
                  <a:cubicBezTo>
                    <a:pt x="1576" y="2048"/>
                    <a:pt x="2048" y="1607"/>
                    <a:pt x="2048" y="1040"/>
                  </a:cubicBezTo>
                  <a:cubicBezTo>
                    <a:pt x="2048" y="473"/>
                    <a:pt x="1576" y="0"/>
                    <a:pt x="1009" y="0"/>
                  </a:cubicBez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9;p14">
              <a:extLst>
                <a:ext uri="{FF2B5EF4-FFF2-40B4-BE49-F238E27FC236}">
                  <a16:creationId xmlns:a16="http://schemas.microsoft.com/office/drawing/2014/main" id="{3DA10D6C-A435-4F5E-81FD-A219439B1224}"/>
                </a:ext>
              </a:extLst>
            </p:cNvPr>
            <p:cNvSpPr/>
            <p:nvPr/>
          </p:nvSpPr>
          <p:spPr>
            <a:xfrm>
              <a:off x="738250" y="3722700"/>
              <a:ext cx="141800" cy="192600"/>
            </a:xfrm>
            <a:custGeom>
              <a:avLst/>
              <a:gdLst/>
              <a:ahLst/>
              <a:cxnLst/>
              <a:rect l="l" t="t" r="r" b="b"/>
              <a:pathLst>
                <a:path w="5672" h="7704" extrusionOk="0">
                  <a:moveTo>
                    <a:pt x="4222" y="4474"/>
                  </a:moveTo>
                  <a:lnTo>
                    <a:pt x="4222" y="4568"/>
                  </a:lnTo>
                  <a:lnTo>
                    <a:pt x="4443" y="5545"/>
                  </a:lnTo>
                  <a:lnTo>
                    <a:pt x="1985" y="5545"/>
                  </a:lnTo>
                  <a:lnTo>
                    <a:pt x="2332" y="4474"/>
                  </a:lnTo>
                  <a:close/>
                  <a:moveTo>
                    <a:pt x="4222" y="0"/>
                  </a:moveTo>
                  <a:cubicBezTo>
                    <a:pt x="3939" y="0"/>
                    <a:pt x="3718" y="158"/>
                    <a:pt x="3592" y="378"/>
                  </a:cubicBezTo>
                  <a:lnTo>
                    <a:pt x="3340" y="1071"/>
                  </a:lnTo>
                  <a:lnTo>
                    <a:pt x="1450" y="1071"/>
                  </a:lnTo>
                  <a:cubicBezTo>
                    <a:pt x="1072" y="1071"/>
                    <a:pt x="757" y="1386"/>
                    <a:pt x="757" y="1764"/>
                  </a:cubicBezTo>
                  <a:cubicBezTo>
                    <a:pt x="757" y="2174"/>
                    <a:pt x="1072" y="2489"/>
                    <a:pt x="1450" y="2489"/>
                  </a:cubicBezTo>
                  <a:lnTo>
                    <a:pt x="2490" y="2489"/>
                  </a:lnTo>
                  <a:cubicBezTo>
                    <a:pt x="2679" y="2489"/>
                    <a:pt x="2836" y="2646"/>
                    <a:pt x="2836" y="2835"/>
                  </a:cubicBezTo>
                  <a:cubicBezTo>
                    <a:pt x="2836" y="3024"/>
                    <a:pt x="2679" y="3182"/>
                    <a:pt x="2490" y="3182"/>
                  </a:cubicBezTo>
                  <a:lnTo>
                    <a:pt x="1765" y="3182"/>
                  </a:lnTo>
                  <a:cubicBezTo>
                    <a:pt x="1450" y="3182"/>
                    <a:pt x="1198" y="3371"/>
                    <a:pt x="1103" y="3686"/>
                  </a:cubicBezTo>
                  <a:lnTo>
                    <a:pt x="95" y="6837"/>
                  </a:lnTo>
                  <a:cubicBezTo>
                    <a:pt x="1" y="7215"/>
                    <a:pt x="190" y="7593"/>
                    <a:pt x="599" y="7687"/>
                  </a:cubicBezTo>
                  <a:cubicBezTo>
                    <a:pt x="643" y="7696"/>
                    <a:pt x="690" y="7701"/>
                    <a:pt x="738" y="7701"/>
                  </a:cubicBezTo>
                  <a:cubicBezTo>
                    <a:pt x="1030" y="7701"/>
                    <a:pt x="1364" y="7531"/>
                    <a:pt x="1418" y="7152"/>
                  </a:cubicBezTo>
                  <a:lnTo>
                    <a:pt x="1733" y="6301"/>
                  </a:lnTo>
                  <a:lnTo>
                    <a:pt x="4632" y="6301"/>
                  </a:lnTo>
                  <a:lnTo>
                    <a:pt x="4915" y="7435"/>
                  </a:lnTo>
                  <a:cubicBezTo>
                    <a:pt x="4967" y="7591"/>
                    <a:pt x="5104" y="7704"/>
                    <a:pt x="5257" y="7704"/>
                  </a:cubicBezTo>
                  <a:cubicBezTo>
                    <a:pt x="5290" y="7704"/>
                    <a:pt x="5323" y="7698"/>
                    <a:pt x="5356" y="7687"/>
                  </a:cubicBezTo>
                  <a:cubicBezTo>
                    <a:pt x="5546" y="7624"/>
                    <a:pt x="5672" y="7435"/>
                    <a:pt x="5577" y="7246"/>
                  </a:cubicBezTo>
                  <a:lnTo>
                    <a:pt x="4915" y="4537"/>
                  </a:lnTo>
                  <a:cubicBezTo>
                    <a:pt x="5356" y="4474"/>
                    <a:pt x="5672" y="4064"/>
                    <a:pt x="5609" y="3623"/>
                  </a:cubicBezTo>
                  <a:lnTo>
                    <a:pt x="4884" y="504"/>
                  </a:lnTo>
                  <a:cubicBezTo>
                    <a:pt x="4821" y="189"/>
                    <a:pt x="4537" y="0"/>
                    <a:pt x="4222" y="0"/>
                  </a:cubicBez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125;p14">
            <a:extLst>
              <a:ext uri="{FF2B5EF4-FFF2-40B4-BE49-F238E27FC236}">
                <a16:creationId xmlns:a16="http://schemas.microsoft.com/office/drawing/2014/main" id="{97E3A2E1-B1E9-42AD-81D1-71A49EC1B7CF}"/>
              </a:ext>
            </a:extLst>
          </p:cNvPr>
          <p:cNvSpPr txBox="1"/>
          <p:nvPr/>
        </p:nvSpPr>
        <p:spPr>
          <a:xfrm>
            <a:off x="6069996" y="5636744"/>
            <a:ext cx="2719800" cy="12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How different people respond differently to the new medium</a:t>
            </a:r>
            <a:endParaRPr sz="180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32598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2B266-B8B1-435E-B25E-522867FC0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Pros and Cons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B8DD1-C3FB-4A98-B634-45C5E3816A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43937" y="1557867"/>
            <a:ext cx="4342544" cy="3996267"/>
          </a:xfrm>
        </p:spPr>
        <p:txBody>
          <a:bodyPr/>
          <a:lstStyle/>
          <a:p>
            <a:r>
              <a:rPr lang="en-GB" u="sng" dirty="0"/>
              <a:t>Cons</a:t>
            </a:r>
          </a:p>
          <a:p>
            <a:endParaRPr lang="en-GB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Meeting impact (especially pitching)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Chemistry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Non verbal comms / intuition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Social ‘chat’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Brainstorm / workshops / other collaborative working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932C629-C5EE-479A-84C1-41B225B69712}"/>
              </a:ext>
            </a:extLst>
          </p:cNvPr>
          <p:cNvSpPr txBox="1">
            <a:spLocks/>
          </p:cNvSpPr>
          <p:nvPr/>
        </p:nvSpPr>
        <p:spPr>
          <a:xfrm>
            <a:off x="654121" y="1557866"/>
            <a:ext cx="4342544" cy="3996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u="sng" dirty="0"/>
              <a:t>Pros</a:t>
            </a:r>
          </a:p>
          <a:p>
            <a:endParaRPr lang="en-GB" u="sng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Client availability &amp; mindset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Meeting efficiency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Document / work sharing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WFH routines &amp; W/L balance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Interaction!</a:t>
            </a:r>
          </a:p>
        </p:txBody>
      </p:sp>
    </p:spTree>
    <p:extLst>
      <p:ext uri="{BB962C8B-B14F-4D97-AF65-F5344CB8AC3E}">
        <p14:creationId xmlns:p14="http://schemas.microsoft.com/office/powerpoint/2010/main" val="3276540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D537-69C7-447F-8053-23408FBAF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056" y="129061"/>
            <a:ext cx="10515600" cy="1325563"/>
          </a:xfrm>
        </p:spPr>
        <p:txBody>
          <a:bodyPr/>
          <a:lstStyle/>
          <a:p>
            <a:r>
              <a:rPr lang="en-GB" dirty="0"/>
              <a:t>Some practical tips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FC857C-5D71-402A-A7A1-2A0468E72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22F3-AF10-4131-AD87-8F0E7817A31D}" type="datetime1">
              <a:rPr lang="en-GB" smtClean="0"/>
              <a:t>26/03/2021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545EA-88FE-440E-9508-721ECCE61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57AF-E30C-45DF-9453-12091E4BC953}" type="slidenum">
              <a:rPr lang="en-GB" smtClean="0"/>
              <a:t>18</a:t>
            </a:fld>
            <a:endParaRPr lang="en-GB"/>
          </a:p>
        </p:txBody>
      </p:sp>
      <p:sp>
        <p:nvSpPr>
          <p:cNvPr id="5" name="Google Shape;206;p16">
            <a:extLst>
              <a:ext uri="{FF2B5EF4-FFF2-40B4-BE49-F238E27FC236}">
                <a16:creationId xmlns:a16="http://schemas.microsoft.com/office/drawing/2014/main" id="{DD89F637-B3BE-4B99-8BE0-87E9E39B3872}"/>
              </a:ext>
            </a:extLst>
          </p:cNvPr>
          <p:cNvSpPr txBox="1"/>
          <p:nvPr/>
        </p:nvSpPr>
        <p:spPr>
          <a:xfrm>
            <a:off x="1682196" y="2937046"/>
            <a:ext cx="2396400" cy="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Proximity and centering</a:t>
            </a:r>
            <a:endParaRPr sz="1800" dirty="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" name="Google Shape;207;p16">
            <a:extLst>
              <a:ext uri="{FF2B5EF4-FFF2-40B4-BE49-F238E27FC236}">
                <a16:creationId xmlns:a16="http://schemas.microsoft.com/office/drawing/2014/main" id="{5FA13AB5-06CB-4970-968A-E6B896EA1D53}"/>
              </a:ext>
            </a:extLst>
          </p:cNvPr>
          <p:cNvSpPr txBox="1"/>
          <p:nvPr/>
        </p:nvSpPr>
        <p:spPr>
          <a:xfrm>
            <a:off x="1646309" y="2489061"/>
            <a:ext cx="23964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Position</a:t>
            </a:r>
            <a:endParaRPr sz="2200" b="1" dirty="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" name="Google Shape;208;p16">
            <a:extLst>
              <a:ext uri="{FF2B5EF4-FFF2-40B4-BE49-F238E27FC236}">
                <a16:creationId xmlns:a16="http://schemas.microsoft.com/office/drawing/2014/main" id="{3E8F6E25-9D48-4978-95DE-84EFD9C29FC5}"/>
              </a:ext>
            </a:extLst>
          </p:cNvPr>
          <p:cNvSpPr txBox="1"/>
          <p:nvPr/>
        </p:nvSpPr>
        <p:spPr>
          <a:xfrm>
            <a:off x="1885646" y="2072466"/>
            <a:ext cx="20352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01</a:t>
            </a:r>
            <a:endParaRPr sz="2200" b="1" dirty="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" name="Google Shape;209;p16">
            <a:extLst>
              <a:ext uri="{FF2B5EF4-FFF2-40B4-BE49-F238E27FC236}">
                <a16:creationId xmlns:a16="http://schemas.microsoft.com/office/drawing/2014/main" id="{10EFCE65-D320-46B8-8E86-0AF327922620}"/>
              </a:ext>
            </a:extLst>
          </p:cNvPr>
          <p:cNvSpPr txBox="1"/>
          <p:nvPr/>
        </p:nvSpPr>
        <p:spPr>
          <a:xfrm>
            <a:off x="4529387" y="2450774"/>
            <a:ext cx="23964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Posture</a:t>
            </a:r>
            <a:endParaRPr sz="2200" b="1" dirty="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" name="Google Shape;210;p16">
            <a:extLst>
              <a:ext uri="{FF2B5EF4-FFF2-40B4-BE49-F238E27FC236}">
                <a16:creationId xmlns:a16="http://schemas.microsoft.com/office/drawing/2014/main" id="{15451C7F-F8C0-4049-83E2-CD4DD9D4E24B}"/>
              </a:ext>
            </a:extLst>
          </p:cNvPr>
          <p:cNvSpPr txBox="1"/>
          <p:nvPr/>
        </p:nvSpPr>
        <p:spPr>
          <a:xfrm>
            <a:off x="4608262" y="2935508"/>
            <a:ext cx="2396400" cy="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Effect on you and </a:t>
            </a:r>
            <a:endParaRPr sz="1800" dirty="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the audience</a:t>
            </a:r>
            <a:endParaRPr sz="1800" dirty="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" name="Google Shape;211;p16">
            <a:extLst>
              <a:ext uri="{FF2B5EF4-FFF2-40B4-BE49-F238E27FC236}">
                <a16:creationId xmlns:a16="http://schemas.microsoft.com/office/drawing/2014/main" id="{11D1756C-D8CE-4B79-BCCB-DD2B00984F1B}"/>
              </a:ext>
            </a:extLst>
          </p:cNvPr>
          <p:cNvSpPr txBox="1"/>
          <p:nvPr/>
        </p:nvSpPr>
        <p:spPr>
          <a:xfrm>
            <a:off x="4675419" y="2060337"/>
            <a:ext cx="20352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02</a:t>
            </a:r>
            <a:endParaRPr sz="2200" b="1" dirty="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" name="Google Shape;212;p16">
            <a:extLst>
              <a:ext uri="{FF2B5EF4-FFF2-40B4-BE49-F238E27FC236}">
                <a16:creationId xmlns:a16="http://schemas.microsoft.com/office/drawing/2014/main" id="{27A749BE-E6D7-4AE2-834B-1B04B627AEBE}"/>
              </a:ext>
            </a:extLst>
          </p:cNvPr>
          <p:cNvSpPr txBox="1"/>
          <p:nvPr/>
        </p:nvSpPr>
        <p:spPr>
          <a:xfrm>
            <a:off x="7534328" y="2458123"/>
            <a:ext cx="23964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Projection</a:t>
            </a:r>
            <a:endParaRPr sz="2200" b="1" dirty="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" name="Google Shape;213;p16">
            <a:extLst>
              <a:ext uri="{FF2B5EF4-FFF2-40B4-BE49-F238E27FC236}">
                <a16:creationId xmlns:a16="http://schemas.microsoft.com/office/drawing/2014/main" id="{1D55650B-EEB5-4B49-A940-8E292C331CD1}"/>
              </a:ext>
            </a:extLst>
          </p:cNvPr>
          <p:cNvSpPr txBox="1"/>
          <p:nvPr/>
        </p:nvSpPr>
        <p:spPr>
          <a:xfrm>
            <a:off x="7585800" y="2928125"/>
            <a:ext cx="2396400" cy="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Landing your points, make an impact</a:t>
            </a:r>
            <a:endParaRPr sz="1800" dirty="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Google Shape;214;p16">
            <a:extLst>
              <a:ext uri="{FF2B5EF4-FFF2-40B4-BE49-F238E27FC236}">
                <a16:creationId xmlns:a16="http://schemas.microsoft.com/office/drawing/2014/main" id="{C1E67CEA-8E50-44CB-B86E-091E0EA882F3}"/>
              </a:ext>
            </a:extLst>
          </p:cNvPr>
          <p:cNvSpPr txBox="1"/>
          <p:nvPr/>
        </p:nvSpPr>
        <p:spPr>
          <a:xfrm>
            <a:off x="7619987" y="2099738"/>
            <a:ext cx="20352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03</a:t>
            </a:r>
            <a:endParaRPr sz="2200" b="1" dirty="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" name="Google Shape;215;p16">
            <a:extLst>
              <a:ext uri="{FF2B5EF4-FFF2-40B4-BE49-F238E27FC236}">
                <a16:creationId xmlns:a16="http://schemas.microsoft.com/office/drawing/2014/main" id="{359BFE70-ED2F-404C-A2BF-1B3E8512FFEB}"/>
              </a:ext>
            </a:extLst>
          </p:cNvPr>
          <p:cNvSpPr txBox="1"/>
          <p:nvPr/>
        </p:nvSpPr>
        <p:spPr>
          <a:xfrm>
            <a:off x="1957737" y="5585728"/>
            <a:ext cx="2396400" cy="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Where do you want the focus to be? </a:t>
            </a:r>
            <a:endParaRPr sz="1800" dirty="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5" name="Google Shape;216;p16">
            <a:extLst>
              <a:ext uri="{FF2B5EF4-FFF2-40B4-BE49-F238E27FC236}">
                <a16:creationId xmlns:a16="http://schemas.microsoft.com/office/drawing/2014/main" id="{702EE682-FD28-4FA0-A405-67CA69F801DE}"/>
              </a:ext>
            </a:extLst>
          </p:cNvPr>
          <p:cNvSpPr txBox="1"/>
          <p:nvPr/>
        </p:nvSpPr>
        <p:spPr>
          <a:xfrm>
            <a:off x="1957724" y="5006950"/>
            <a:ext cx="23964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Distraction</a:t>
            </a:r>
            <a:endParaRPr sz="2200" b="1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6" name="Google Shape;217;p16">
            <a:extLst>
              <a:ext uri="{FF2B5EF4-FFF2-40B4-BE49-F238E27FC236}">
                <a16:creationId xmlns:a16="http://schemas.microsoft.com/office/drawing/2014/main" id="{A9E9AD6C-2DC5-46D6-A0B3-7952192ED4EF}"/>
              </a:ext>
            </a:extLst>
          </p:cNvPr>
          <p:cNvSpPr txBox="1"/>
          <p:nvPr/>
        </p:nvSpPr>
        <p:spPr>
          <a:xfrm>
            <a:off x="2196982" y="4565246"/>
            <a:ext cx="20352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04</a:t>
            </a:r>
            <a:endParaRPr sz="2200" b="1" dirty="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7" name="Google Shape;218;p16">
            <a:extLst>
              <a:ext uri="{FF2B5EF4-FFF2-40B4-BE49-F238E27FC236}">
                <a16:creationId xmlns:a16="http://schemas.microsoft.com/office/drawing/2014/main" id="{F84A3231-549E-4D0E-8E76-89C8BF18677B}"/>
              </a:ext>
            </a:extLst>
          </p:cNvPr>
          <p:cNvSpPr txBox="1"/>
          <p:nvPr/>
        </p:nvSpPr>
        <p:spPr>
          <a:xfrm>
            <a:off x="4452063" y="4464511"/>
            <a:ext cx="2843700" cy="10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Disruption</a:t>
            </a:r>
            <a:endParaRPr sz="2200" b="1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8" name="Google Shape;219;p16">
            <a:extLst>
              <a:ext uri="{FF2B5EF4-FFF2-40B4-BE49-F238E27FC236}">
                <a16:creationId xmlns:a16="http://schemas.microsoft.com/office/drawing/2014/main" id="{D32CAF79-E194-4D98-9E4D-8FCBE0C2C9A7}"/>
              </a:ext>
            </a:extLst>
          </p:cNvPr>
          <p:cNvSpPr txBox="1"/>
          <p:nvPr/>
        </p:nvSpPr>
        <p:spPr>
          <a:xfrm>
            <a:off x="4608262" y="5616550"/>
            <a:ext cx="2396400" cy="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Effective facilitation</a:t>
            </a:r>
            <a:endParaRPr sz="180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9" name="Google Shape;220;p16">
            <a:extLst>
              <a:ext uri="{FF2B5EF4-FFF2-40B4-BE49-F238E27FC236}">
                <a16:creationId xmlns:a16="http://schemas.microsoft.com/office/drawing/2014/main" id="{AD872ABC-477B-4873-9B72-1B801C193236}"/>
              </a:ext>
            </a:extLst>
          </p:cNvPr>
          <p:cNvSpPr txBox="1"/>
          <p:nvPr/>
        </p:nvSpPr>
        <p:spPr>
          <a:xfrm>
            <a:off x="4887462" y="4627280"/>
            <a:ext cx="20352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05</a:t>
            </a:r>
            <a:endParaRPr sz="2200" b="1" dirty="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" name="Google Shape;221;p16">
            <a:extLst>
              <a:ext uri="{FF2B5EF4-FFF2-40B4-BE49-F238E27FC236}">
                <a16:creationId xmlns:a16="http://schemas.microsoft.com/office/drawing/2014/main" id="{BA746F54-3653-4732-AF1D-104CF27C9549}"/>
              </a:ext>
            </a:extLst>
          </p:cNvPr>
          <p:cNvSpPr txBox="1"/>
          <p:nvPr/>
        </p:nvSpPr>
        <p:spPr>
          <a:xfrm>
            <a:off x="7035124" y="4483450"/>
            <a:ext cx="2843700" cy="10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Disconnect</a:t>
            </a:r>
            <a:endParaRPr sz="2200" b="1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1" name="Google Shape;222;p16">
            <a:extLst>
              <a:ext uri="{FF2B5EF4-FFF2-40B4-BE49-F238E27FC236}">
                <a16:creationId xmlns:a16="http://schemas.microsoft.com/office/drawing/2014/main" id="{6EC11E0C-9B7C-4E7A-BC12-9BDF5644E5B2}"/>
              </a:ext>
            </a:extLst>
          </p:cNvPr>
          <p:cNvSpPr txBox="1"/>
          <p:nvPr/>
        </p:nvSpPr>
        <p:spPr>
          <a:xfrm>
            <a:off x="7258787" y="5561075"/>
            <a:ext cx="2396400" cy="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Conscious interactive moments</a:t>
            </a:r>
            <a:endParaRPr sz="1800" dirty="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2" name="Google Shape;223;p16">
            <a:extLst>
              <a:ext uri="{FF2B5EF4-FFF2-40B4-BE49-F238E27FC236}">
                <a16:creationId xmlns:a16="http://schemas.microsoft.com/office/drawing/2014/main" id="{87D36E4A-107C-48B1-9716-834E7D98618A}"/>
              </a:ext>
            </a:extLst>
          </p:cNvPr>
          <p:cNvSpPr txBox="1"/>
          <p:nvPr/>
        </p:nvSpPr>
        <p:spPr>
          <a:xfrm>
            <a:off x="7439374" y="4646650"/>
            <a:ext cx="20352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1A3F61"/>
                </a:solidFill>
                <a:latin typeface="DM Sans"/>
                <a:ea typeface="DM Sans"/>
                <a:cs typeface="DM Sans"/>
                <a:sym typeface="DM Sans"/>
              </a:rPr>
              <a:t>06</a:t>
            </a:r>
            <a:endParaRPr sz="2200" b="1" dirty="0">
              <a:solidFill>
                <a:srgbClr val="1A3F6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" name="Google Shape;224;p16">
            <a:extLst>
              <a:ext uri="{FF2B5EF4-FFF2-40B4-BE49-F238E27FC236}">
                <a16:creationId xmlns:a16="http://schemas.microsoft.com/office/drawing/2014/main" id="{4DC52DDC-6815-4A6E-BE34-C83487A60AFA}"/>
              </a:ext>
            </a:extLst>
          </p:cNvPr>
          <p:cNvSpPr/>
          <p:nvPr/>
        </p:nvSpPr>
        <p:spPr>
          <a:xfrm>
            <a:off x="8356896" y="1749086"/>
            <a:ext cx="561381" cy="444417"/>
          </a:xfrm>
          <a:custGeom>
            <a:avLst/>
            <a:gdLst/>
            <a:ahLst/>
            <a:cxnLst/>
            <a:rect l="l" t="t" r="r" b="b"/>
            <a:pathLst>
              <a:path w="12729" h="9925" extrusionOk="0">
                <a:moveTo>
                  <a:pt x="925" y="3644"/>
                </a:moveTo>
                <a:cubicBezTo>
                  <a:pt x="944" y="3644"/>
                  <a:pt x="963" y="3648"/>
                  <a:pt x="978" y="3655"/>
                </a:cubicBezTo>
                <a:lnTo>
                  <a:pt x="1608" y="3970"/>
                </a:lnTo>
                <a:lnTo>
                  <a:pt x="1608" y="5924"/>
                </a:lnTo>
                <a:lnTo>
                  <a:pt x="978" y="6239"/>
                </a:lnTo>
                <a:cubicBezTo>
                  <a:pt x="960" y="6256"/>
                  <a:pt x="937" y="6264"/>
                  <a:pt x="914" y="6264"/>
                </a:cubicBezTo>
                <a:cubicBezTo>
                  <a:pt x="854" y="6264"/>
                  <a:pt x="788" y="6212"/>
                  <a:pt x="788" y="6144"/>
                </a:cubicBezTo>
                <a:lnTo>
                  <a:pt x="788" y="3781"/>
                </a:lnTo>
                <a:cubicBezTo>
                  <a:pt x="788" y="3685"/>
                  <a:pt x="862" y="3644"/>
                  <a:pt x="925" y="3644"/>
                </a:cubicBezTo>
                <a:close/>
                <a:moveTo>
                  <a:pt x="4128" y="7184"/>
                </a:moveTo>
                <a:lnTo>
                  <a:pt x="6963" y="8035"/>
                </a:lnTo>
                <a:cubicBezTo>
                  <a:pt x="6648" y="8507"/>
                  <a:pt x="6176" y="8759"/>
                  <a:pt x="5640" y="8759"/>
                </a:cubicBezTo>
                <a:cubicBezTo>
                  <a:pt x="4821" y="8759"/>
                  <a:pt x="4097" y="8066"/>
                  <a:pt x="4128" y="7184"/>
                </a:cubicBezTo>
                <a:close/>
                <a:moveTo>
                  <a:pt x="11374" y="820"/>
                </a:moveTo>
                <a:cubicBezTo>
                  <a:pt x="11626" y="820"/>
                  <a:pt x="11815" y="1009"/>
                  <a:pt x="11815" y="1198"/>
                </a:cubicBezTo>
                <a:lnTo>
                  <a:pt x="11815" y="8665"/>
                </a:lnTo>
                <a:cubicBezTo>
                  <a:pt x="11815" y="8885"/>
                  <a:pt x="11626" y="9043"/>
                  <a:pt x="11374" y="9043"/>
                </a:cubicBezTo>
                <a:cubicBezTo>
                  <a:pt x="11154" y="9043"/>
                  <a:pt x="10996" y="8854"/>
                  <a:pt x="10996" y="8665"/>
                </a:cubicBezTo>
                <a:lnTo>
                  <a:pt x="10996" y="1198"/>
                </a:lnTo>
                <a:cubicBezTo>
                  <a:pt x="10996" y="977"/>
                  <a:pt x="11185" y="820"/>
                  <a:pt x="11374" y="820"/>
                </a:cubicBezTo>
                <a:close/>
                <a:moveTo>
                  <a:pt x="11437" y="1"/>
                </a:moveTo>
                <a:cubicBezTo>
                  <a:pt x="10870" y="1"/>
                  <a:pt x="10366" y="379"/>
                  <a:pt x="10240" y="883"/>
                </a:cubicBezTo>
                <a:lnTo>
                  <a:pt x="2080" y="3246"/>
                </a:lnTo>
                <a:lnTo>
                  <a:pt x="1387" y="2899"/>
                </a:lnTo>
                <a:cubicBezTo>
                  <a:pt x="1251" y="2831"/>
                  <a:pt x="1109" y="2800"/>
                  <a:pt x="970" y="2800"/>
                </a:cubicBezTo>
                <a:cubicBezTo>
                  <a:pt x="466" y="2800"/>
                  <a:pt x="1" y="3213"/>
                  <a:pt x="1" y="3781"/>
                </a:cubicBezTo>
                <a:lnTo>
                  <a:pt x="1" y="6144"/>
                </a:lnTo>
                <a:cubicBezTo>
                  <a:pt x="1" y="6687"/>
                  <a:pt x="465" y="7095"/>
                  <a:pt x="983" y="7095"/>
                </a:cubicBezTo>
                <a:cubicBezTo>
                  <a:pt x="1127" y="7095"/>
                  <a:pt x="1275" y="7063"/>
                  <a:pt x="1419" y="6995"/>
                </a:cubicBezTo>
                <a:lnTo>
                  <a:pt x="2143" y="6648"/>
                </a:lnTo>
                <a:lnTo>
                  <a:pt x="3340" y="6995"/>
                </a:lnTo>
                <a:cubicBezTo>
                  <a:pt x="3151" y="8444"/>
                  <a:pt x="4286" y="9641"/>
                  <a:pt x="5672" y="9641"/>
                </a:cubicBezTo>
                <a:cubicBezTo>
                  <a:pt x="6585" y="9641"/>
                  <a:pt x="7405" y="9074"/>
                  <a:pt x="7814" y="8287"/>
                </a:cubicBezTo>
                <a:lnTo>
                  <a:pt x="10271" y="9011"/>
                </a:lnTo>
                <a:cubicBezTo>
                  <a:pt x="10429" y="9515"/>
                  <a:pt x="10902" y="9925"/>
                  <a:pt x="11469" y="9925"/>
                </a:cubicBezTo>
                <a:cubicBezTo>
                  <a:pt x="12130" y="9925"/>
                  <a:pt x="12729" y="9358"/>
                  <a:pt x="12729" y="8696"/>
                </a:cubicBezTo>
                <a:lnTo>
                  <a:pt x="12729" y="1261"/>
                </a:lnTo>
                <a:cubicBezTo>
                  <a:pt x="12634" y="536"/>
                  <a:pt x="12099" y="1"/>
                  <a:pt x="11437" y="1"/>
                </a:cubicBezTo>
                <a:close/>
              </a:path>
            </a:pathLst>
          </a:custGeom>
          <a:solidFill>
            <a:srgbClr val="877C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225;p16">
            <a:extLst>
              <a:ext uri="{FF2B5EF4-FFF2-40B4-BE49-F238E27FC236}">
                <a16:creationId xmlns:a16="http://schemas.microsoft.com/office/drawing/2014/main" id="{F485BD70-C074-4D7E-9427-5AE4115052E2}"/>
              </a:ext>
            </a:extLst>
          </p:cNvPr>
          <p:cNvGrpSpPr/>
          <p:nvPr/>
        </p:nvGrpSpPr>
        <p:grpSpPr>
          <a:xfrm>
            <a:off x="2549342" y="1449638"/>
            <a:ext cx="662107" cy="680249"/>
            <a:chOff x="-46779100" y="3938500"/>
            <a:chExt cx="299325" cy="298525"/>
          </a:xfrm>
        </p:grpSpPr>
        <p:sp>
          <p:nvSpPr>
            <p:cNvPr id="25" name="Google Shape;226;p16">
              <a:extLst>
                <a:ext uri="{FF2B5EF4-FFF2-40B4-BE49-F238E27FC236}">
                  <a16:creationId xmlns:a16="http://schemas.microsoft.com/office/drawing/2014/main" id="{072990D4-D62C-4B23-A258-942C7ADD39F3}"/>
                </a:ext>
              </a:extLst>
            </p:cNvPr>
            <p:cNvSpPr/>
            <p:nvPr/>
          </p:nvSpPr>
          <p:spPr>
            <a:xfrm>
              <a:off x="-46656225" y="4061375"/>
              <a:ext cx="53575" cy="52775"/>
            </a:xfrm>
            <a:custGeom>
              <a:avLst/>
              <a:gdLst/>
              <a:ahLst/>
              <a:cxnLst/>
              <a:rect l="l" t="t" r="r" b="b"/>
              <a:pathLst>
                <a:path w="2143" h="2111" extrusionOk="0">
                  <a:moveTo>
                    <a:pt x="1071" y="0"/>
                  </a:moveTo>
                  <a:cubicBezTo>
                    <a:pt x="473" y="0"/>
                    <a:pt x="0" y="473"/>
                    <a:pt x="0" y="1071"/>
                  </a:cubicBezTo>
                  <a:cubicBezTo>
                    <a:pt x="0" y="1638"/>
                    <a:pt x="473" y="2111"/>
                    <a:pt x="1071" y="2111"/>
                  </a:cubicBezTo>
                  <a:cubicBezTo>
                    <a:pt x="1670" y="2111"/>
                    <a:pt x="2143" y="1638"/>
                    <a:pt x="2143" y="1071"/>
                  </a:cubicBezTo>
                  <a:cubicBezTo>
                    <a:pt x="2079" y="473"/>
                    <a:pt x="1607" y="0"/>
                    <a:pt x="1071" y="0"/>
                  </a:cubicBez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27;p16">
              <a:extLst>
                <a:ext uri="{FF2B5EF4-FFF2-40B4-BE49-F238E27FC236}">
                  <a16:creationId xmlns:a16="http://schemas.microsoft.com/office/drawing/2014/main" id="{C91721B5-FD57-4384-AC63-9CA1CA3BB5F3}"/>
                </a:ext>
              </a:extLst>
            </p:cNvPr>
            <p:cNvSpPr/>
            <p:nvPr/>
          </p:nvSpPr>
          <p:spPr>
            <a:xfrm>
              <a:off x="-46779100" y="3938500"/>
              <a:ext cx="299325" cy="298525"/>
            </a:xfrm>
            <a:custGeom>
              <a:avLst/>
              <a:gdLst/>
              <a:ahLst/>
              <a:cxnLst/>
              <a:rect l="l" t="t" r="r" b="b"/>
              <a:pathLst>
                <a:path w="11973" h="11941" extrusionOk="0">
                  <a:moveTo>
                    <a:pt x="6301" y="1418"/>
                  </a:moveTo>
                  <a:cubicBezTo>
                    <a:pt x="8538" y="1607"/>
                    <a:pt x="10366" y="3371"/>
                    <a:pt x="10523" y="5608"/>
                  </a:cubicBezTo>
                  <a:lnTo>
                    <a:pt x="9798" y="5608"/>
                  </a:lnTo>
                  <a:cubicBezTo>
                    <a:pt x="9641" y="3781"/>
                    <a:pt x="8160" y="2300"/>
                    <a:pt x="6301" y="2111"/>
                  </a:cubicBezTo>
                  <a:lnTo>
                    <a:pt x="6301" y="1418"/>
                  </a:lnTo>
                  <a:close/>
                  <a:moveTo>
                    <a:pt x="5640" y="1450"/>
                  </a:moveTo>
                  <a:lnTo>
                    <a:pt x="5640" y="2143"/>
                  </a:lnTo>
                  <a:cubicBezTo>
                    <a:pt x="3781" y="2300"/>
                    <a:pt x="2332" y="3812"/>
                    <a:pt x="2111" y="5671"/>
                  </a:cubicBezTo>
                  <a:lnTo>
                    <a:pt x="1418" y="5671"/>
                  </a:lnTo>
                  <a:cubicBezTo>
                    <a:pt x="1576" y="3371"/>
                    <a:pt x="3371" y="1607"/>
                    <a:pt x="5640" y="1450"/>
                  </a:cubicBezTo>
                  <a:close/>
                  <a:moveTo>
                    <a:pt x="6333" y="2899"/>
                  </a:moveTo>
                  <a:cubicBezTo>
                    <a:pt x="7782" y="3056"/>
                    <a:pt x="8948" y="4190"/>
                    <a:pt x="9105" y="5671"/>
                  </a:cubicBezTo>
                  <a:lnTo>
                    <a:pt x="8790" y="5671"/>
                  </a:lnTo>
                  <a:cubicBezTo>
                    <a:pt x="8570" y="5671"/>
                    <a:pt x="8412" y="5829"/>
                    <a:pt x="8412" y="6018"/>
                  </a:cubicBezTo>
                  <a:cubicBezTo>
                    <a:pt x="8412" y="6175"/>
                    <a:pt x="8570" y="6333"/>
                    <a:pt x="8790" y="6333"/>
                  </a:cubicBezTo>
                  <a:lnTo>
                    <a:pt x="9105" y="6333"/>
                  </a:lnTo>
                  <a:cubicBezTo>
                    <a:pt x="8948" y="7782"/>
                    <a:pt x="7782" y="8916"/>
                    <a:pt x="6333" y="9137"/>
                  </a:cubicBezTo>
                  <a:lnTo>
                    <a:pt x="6333" y="8822"/>
                  </a:lnTo>
                  <a:cubicBezTo>
                    <a:pt x="6333" y="8601"/>
                    <a:pt x="6175" y="8444"/>
                    <a:pt x="5986" y="8444"/>
                  </a:cubicBezTo>
                  <a:cubicBezTo>
                    <a:pt x="5797" y="8444"/>
                    <a:pt x="5640" y="8601"/>
                    <a:pt x="5640" y="8822"/>
                  </a:cubicBezTo>
                  <a:lnTo>
                    <a:pt x="5640" y="9137"/>
                  </a:lnTo>
                  <a:cubicBezTo>
                    <a:pt x="4191" y="8979"/>
                    <a:pt x="3025" y="7814"/>
                    <a:pt x="2867" y="6364"/>
                  </a:cubicBezTo>
                  <a:lnTo>
                    <a:pt x="3182" y="6364"/>
                  </a:lnTo>
                  <a:cubicBezTo>
                    <a:pt x="3403" y="6364"/>
                    <a:pt x="3560" y="6207"/>
                    <a:pt x="3560" y="6018"/>
                  </a:cubicBezTo>
                  <a:cubicBezTo>
                    <a:pt x="3560" y="5829"/>
                    <a:pt x="3403" y="5671"/>
                    <a:pt x="3182" y="5671"/>
                  </a:cubicBezTo>
                  <a:lnTo>
                    <a:pt x="2867" y="5671"/>
                  </a:lnTo>
                  <a:cubicBezTo>
                    <a:pt x="3025" y="4190"/>
                    <a:pt x="4191" y="3056"/>
                    <a:pt x="5640" y="2899"/>
                  </a:cubicBezTo>
                  <a:lnTo>
                    <a:pt x="5640" y="3214"/>
                  </a:lnTo>
                  <a:cubicBezTo>
                    <a:pt x="5640" y="3403"/>
                    <a:pt x="5797" y="3560"/>
                    <a:pt x="5986" y="3560"/>
                  </a:cubicBezTo>
                  <a:cubicBezTo>
                    <a:pt x="6175" y="3560"/>
                    <a:pt x="6333" y="3403"/>
                    <a:pt x="6333" y="3214"/>
                  </a:cubicBezTo>
                  <a:lnTo>
                    <a:pt x="6333" y="2899"/>
                  </a:lnTo>
                  <a:close/>
                  <a:moveTo>
                    <a:pt x="2111" y="6333"/>
                  </a:moveTo>
                  <a:cubicBezTo>
                    <a:pt x="2269" y="8192"/>
                    <a:pt x="3781" y="9641"/>
                    <a:pt x="5640" y="9830"/>
                  </a:cubicBezTo>
                  <a:lnTo>
                    <a:pt x="5640" y="10554"/>
                  </a:lnTo>
                  <a:cubicBezTo>
                    <a:pt x="3371" y="10334"/>
                    <a:pt x="1576" y="8570"/>
                    <a:pt x="1418" y="6333"/>
                  </a:cubicBezTo>
                  <a:close/>
                  <a:moveTo>
                    <a:pt x="10523" y="6333"/>
                  </a:moveTo>
                  <a:cubicBezTo>
                    <a:pt x="10366" y="8570"/>
                    <a:pt x="8538" y="10334"/>
                    <a:pt x="6301" y="10554"/>
                  </a:cubicBezTo>
                  <a:lnTo>
                    <a:pt x="6301" y="9830"/>
                  </a:lnTo>
                  <a:cubicBezTo>
                    <a:pt x="8160" y="9672"/>
                    <a:pt x="9609" y="8192"/>
                    <a:pt x="9798" y="6333"/>
                  </a:cubicBezTo>
                  <a:close/>
                  <a:moveTo>
                    <a:pt x="5986" y="0"/>
                  </a:moveTo>
                  <a:cubicBezTo>
                    <a:pt x="5797" y="0"/>
                    <a:pt x="5640" y="158"/>
                    <a:pt x="5640" y="347"/>
                  </a:cubicBezTo>
                  <a:lnTo>
                    <a:pt x="5640" y="725"/>
                  </a:lnTo>
                  <a:cubicBezTo>
                    <a:pt x="2993" y="882"/>
                    <a:pt x="914" y="3025"/>
                    <a:pt x="757" y="5608"/>
                  </a:cubicBezTo>
                  <a:lnTo>
                    <a:pt x="347" y="5608"/>
                  </a:lnTo>
                  <a:cubicBezTo>
                    <a:pt x="158" y="5608"/>
                    <a:pt x="0" y="5766"/>
                    <a:pt x="0" y="5986"/>
                  </a:cubicBezTo>
                  <a:cubicBezTo>
                    <a:pt x="0" y="6175"/>
                    <a:pt x="158" y="6333"/>
                    <a:pt x="347" y="6333"/>
                  </a:cubicBezTo>
                  <a:lnTo>
                    <a:pt x="757" y="6333"/>
                  </a:lnTo>
                  <a:cubicBezTo>
                    <a:pt x="914" y="8979"/>
                    <a:pt x="3025" y="11059"/>
                    <a:pt x="5640" y="11216"/>
                  </a:cubicBezTo>
                  <a:lnTo>
                    <a:pt x="5640" y="11594"/>
                  </a:lnTo>
                  <a:cubicBezTo>
                    <a:pt x="5640" y="11783"/>
                    <a:pt x="5797" y="11941"/>
                    <a:pt x="5986" y="11941"/>
                  </a:cubicBezTo>
                  <a:cubicBezTo>
                    <a:pt x="6175" y="11941"/>
                    <a:pt x="6333" y="11783"/>
                    <a:pt x="6333" y="11594"/>
                  </a:cubicBezTo>
                  <a:lnTo>
                    <a:pt x="6333" y="11216"/>
                  </a:lnTo>
                  <a:cubicBezTo>
                    <a:pt x="8979" y="11059"/>
                    <a:pt x="11059" y="8916"/>
                    <a:pt x="11216" y="6333"/>
                  </a:cubicBezTo>
                  <a:lnTo>
                    <a:pt x="11626" y="6333"/>
                  </a:lnTo>
                  <a:cubicBezTo>
                    <a:pt x="11815" y="6333"/>
                    <a:pt x="11972" y="6175"/>
                    <a:pt x="11972" y="5986"/>
                  </a:cubicBezTo>
                  <a:cubicBezTo>
                    <a:pt x="11972" y="5766"/>
                    <a:pt x="11815" y="5608"/>
                    <a:pt x="11626" y="5608"/>
                  </a:cubicBezTo>
                  <a:lnTo>
                    <a:pt x="11216" y="5608"/>
                  </a:lnTo>
                  <a:cubicBezTo>
                    <a:pt x="11059" y="2993"/>
                    <a:pt x="8948" y="882"/>
                    <a:pt x="6333" y="725"/>
                  </a:cubicBezTo>
                  <a:lnTo>
                    <a:pt x="6333" y="347"/>
                  </a:lnTo>
                  <a:cubicBezTo>
                    <a:pt x="6333" y="158"/>
                    <a:pt x="6175" y="0"/>
                    <a:pt x="5986" y="0"/>
                  </a:cubicBez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28;p16">
            <a:extLst>
              <a:ext uri="{FF2B5EF4-FFF2-40B4-BE49-F238E27FC236}">
                <a16:creationId xmlns:a16="http://schemas.microsoft.com/office/drawing/2014/main" id="{0E0D7200-BA5A-4A84-81D8-1500032D082E}"/>
              </a:ext>
            </a:extLst>
          </p:cNvPr>
          <p:cNvGrpSpPr/>
          <p:nvPr/>
        </p:nvGrpSpPr>
        <p:grpSpPr>
          <a:xfrm>
            <a:off x="5488734" y="1628343"/>
            <a:ext cx="477320" cy="549375"/>
            <a:chOff x="4645650" y="3962900"/>
            <a:chExt cx="259950" cy="296175"/>
          </a:xfrm>
        </p:grpSpPr>
        <p:sp>
          <p:nvSpPr>
            <p:cNvPr id="28" name="Google Shape;229;p16">
              <a:extLst>
                <a:ext uri="{FF2B5EF4-FFF2-40B4-BE49-F238E27FC236}">
                  <a16:creationId xmlns:a16="http://schemas.microsoft.com/office/drawing/2014/main" id="{A6682568-FF4B-44E3-A9F2-C5CC864C1270}"/>
                </a:ext>
              </a:extLst>
            </p:cNvPr>
            <p:cNvSpPr/>
            <p:nvPr/>
          </p:nvSpPr>
          <p:spPr>
            <a:xfrm>
              <a:off x="4853600" y="4155100"/>
              <a:ext cx="52000" cy="103975"/>
            </a:xfrm>
            <a:custGeom>
              <a:avLst/>
              <a:gdLst/>
              <a:ahLst/>
              <a:cxnLst/>
              <a:rect l="l" t="t" r="r" b="b"/>
              <a:pathLst>
                <a:path w="2080" h="4159" extrusionOk="0">
                  <a:moveTo>
                    <a:pt x="0" y="0"/>
                  </a:moveTo>
                  <a:lnTo>
                    <a:pt x="0" y="4159"/>
                  </a:lnTo>
                  <a:lnTo>
                    <a:pt x="1733" y="4159"/>
                  </a:lnTo>
                  <a:cubicBezTo>
                    <a:pt x="1922" y="4159"/>
                    <a:pt x="2079" y="4001"/>
                    <a:pt x="2079" y="3812"/>
                  </a:cubicBezTo>
                  <a:lnTo>
                    <a:pt x="2079" y="1733"/>
                  </a:lnTo>
                  <a:cubicBezTo>
                    <a:pt x="2079" y="788"/>
                    <a:pt x="1292" y="0"/>
                    <a:pt x="347" y="0"/>
                  </a:cubicBez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0;p16">
              <a:extLst>
                <a:ext uri="{FF2B5EF4-FFF2-40B4-BE49-F238E27FC236}">
                  <a16:creationId xmlns:a16="http://schemas.microsoft.com/office/drawing/2014/main" id="{A88C1895-EC2A-4C8C-8E0A-7A21F8DA0FE3}"/>
                </a:ext>
              </a:extLst>
            </p:cNvPr>
            <p:cNvSpPr/>
            <p:nvPr/>
          </p:nvSpPr>
          <p:spPr>
            <a:xfrm>
              <a:off x="4714975" y="4155100"/>
              <a:ext cx="121300" cy="50625"/>
            </a:xfrm>
            <a:custGeom>
              <a:avLst/>
              <a:gdLst/>
              <a:ahLst/>
              <a:cxnLst/>
              <a:rect l="l" t="t" r="r" b="b"/>
              <a:pathLst>
                <a:path w="4852" h="2025" extrusionOk="0">
                  <a:moveTo>
                    <a:pt x="0" y="0"/>
                  </a:moveTo>
                  <a:lnTo>
                    <a:pt x="0" y="1481"/>
                  </a:lnTo>
                  <a:cubicBezTo>
                    <a:pt x="772" y="1843"/>
                    <a:pt x="1599" y="2024"/>
                    <a:pt x="2426" y="2024"/>
                  </a:cubicBezTo>
                  <a:cubicBezTo>
                    <a:pt x="3253" y="2024"/>
                    <a:pt x="4080" y="1843"/>
                    <a:pt x="4852" y="1481"/>
                  </a:cubicBezTo>
                  <a:lnTo>
                    <a:pt x="4852" y="0"/>
                  </a:lnTo>
                  <a:lnTo>
                    <a:pt x="4789" y="0"/>
                  </a:lnTo>
                  <a:cubicBezTo>
                    <a:pt x="4348" y="410"/>
                    <a:pt x="3781" y="693"/>
                    <a:pt x="3119" y="693"/>
                  </a:cubicBezTo>
                  <a:lnTo>
                    <a:pt x="1733" y="693"/>
                  </a:lnTo>
                  <a:cubicBezTo>
                    <a:pt x="1071" y="693"/>
                    <a:pt x="473" y="410"/>
                    <a:pt x="32" y="0"/>
                  </a:cubicBez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1;p16">
              <a:extLst>
                <a:ext uri="{FF2B5EF4-FFF2-40B4-BE49-F238E27FC236}">
                  <a16:creationId xmlns:a16="http://schemas.microsoft.com/office/drawing/2014/main" id="{97949E38-06EE-426B-B622-16144321B204}"/>
                </a:ext>
              </a:extLst>
            </p:cNvPr>
            <p:cNvSpPr/>
            <p:nvPr/>
          </p:nvSpPr>
          <p:spPr>
            <a:xfrm>
              <a:off x="4714975" y="4211025"/>
              <a:ext cx="121300" cy="48050"/>
            </a:xfrm>
            <a:custGeom>
              <a:avLst/>
              <a:gdLst/>
              <a:ahLst/>
              <a:cxnLst/>
              <a:rect l="l" t="t" r="r" b="b"/>
              <a:pathLst>
                <a:path w="4852" h="1922" extrusionOk="0">
                  <a:moveTo>
                    <a:pt x="0" y="0"/>
                  </a:moveTo>
                  <a:lnTo>
                    <a:pt x="0" y="1922"/>
                  </a:lnTo>
                  <a:lnTo>
                    <a:pt x="4852" y="1922"/>
                  </a:lnTo>
                  <a:lnTo>
                    <a:pt x="4852" y="0"/>
                  </a:lnTo>
                  <a:cubicBezTo>
                    <a:pt x="4080" y="315"/>
                    <a:pt x="3253" y="473"/>
                    <a:pt x="2426" y="473"/>
                  </a:cubicBezTo>
                  <a:cubicBezTo>
                    <a:pt x="1599" y="473"/>
                    <a:pt x="772" y="315"/>
                    <a:pt x="0" y="0"/>
                  </a:cubicBez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2;p16">
              <a:extLst>
                <a:ext uri="{FF2B5EF4-FFF2-40B4-BE49-F238E27FC236}">
                  <a16:creationId xmlns:a16="http://schemas.microsoft.com/office/drawing/2014/main" id="{E54F3267-17BE-4B0B-B238-B305404E2E74}"/>
                </a:ext>
              </a:extLst>
            </p:cNvPr>
            <p:cNvSpPr/>
            <p:nvPr/>
          </p:nvSpPr>
          <p:spPr>
            <a:xfrm>
              <a:off x="4645650" y="4154300"/>
              <a:ext cx="52025" cy="104775"/>
            </a:xfrm>
            <a:custGeom>
              <a:avLst/>
              <a:gdLst/>
              <a:ahLst/>
              <a:cxnLst/>
              <a:rect l="l" t="t" r="r" b="b"/>
              <a:pathLst>
                <a:path w="2081" h="4191" extrusionOk="0">
                  <a:moveTo>
                    <a:pt x="1734" y="1"/>
                  </a:moveTo>
                  <a:cubicBezTo>
                    <a:pt x="757" y="32"/>
                    <a:pt x="1" y="757"/>
                    <a:pt x="1" y="1765"/>
                  </a:cubicBezTo>
                  <a:lnTo>
                    <a:pt x="1" y="3844"/>
                  </a:lnTo>
                  <a:cubicBezTo>
                    <a:pt x="1" y="4033"/>
                    <a:pt x="158" y="4191"/>
                    <a:pt x="379" y="4191"/>
                  </a:cubicBezTo>
                  <a:lnTo>
                    <a:pt x="2080" y="4191"/>
                  </a:lnTo>
                  <a:lnTo>
                    <a:pt x="2080" y="1"/>
                  </a:ln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3;p16">
              <a:extLst>
                <a:ext uri="{FF2B5EF4-FFF2-40B4-BE49-F238E27FC236}">
                  <a16:creationId xmlns:a16="http://schemas.microsoft.com/office/drawing/2014/main" id="{AC0343BD-B499-403E-9C57-242BD1C75661}"/>
                </a:ext>
              </a:extLst>
            </p:cNvPr>
            <p:cNvSpPr/>
            <p:nvPr/>
          </p:nvSpPr>
          <p:spPr>
            <a:xfrm>
              <a:off x="4722850" y="4049550"/>
              <a:ext cx="103975" cy="105575"/>
            </a:xfrm>
            <a:custGeom>
              <a:avLst/>
              <a:gdLst/>
              <a:ahLst/>
              <a:cxnLst/>
              <a:rect l="l" t="t" r="r" b="b"/>
              <a:pathLst>
                <a:path w="4159" h="4223" extrusionOk="0">
                  <a:moveTo>
                    <a:pt x="2080" y="1"/>
                  </a:moveTo>
                  <a:cubicBezTo>
                    <a:pt x="1765" y="442"/>
                    <a:pt x="1260" y="694"/>
                    <a:pt x="693" y="694"/>
                  </a:cubicBezTo>
                  <a:lnTo>
                    <a:pt x="0" y="694"/>
                  </a:lnTo>
                  <a:lnTo>
                    <a:pt x="0" y="3498"/>
                  </a:lnTo>
                  <a:cubicBezTo>
                    <a:pt x="347" y="3939"/>
                    <a:pt x="851" y="4222"/>
                    <a:pt x="1418" y="4222"/>
                  </a:cubicBezTo>
                  <a:lnTo>
                    <a:pt x="2804" y="4222"/>
                  </a:lnTo>
                  <a:cubicBezTo>
                    <a:pt x="3340" y="4222"/>
                    <a:pt x="3844" y="3939"/>
                    <a:pt x="4159" y="3498"/>
                  </a:cubicBezTo>
                  <a:lnTo>
                    <a:pt x="4159" y="694"/>
                  </a:lnTo>
                  <a:lnTo>
                    <a:pt x="3466" y="694"/>
                  </a:lnTo>
                  <a:cubicBezTo>
                    <a:pt x="2899" y="694"/>
                    <a:pt x="2395" y="442"/>
                    <a:pt x="2080" y="1"/>
                  </a:cubicBez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4;p16">
              <a:extLst>
                <a:ext uri="{FF2B5EF4-FFF2-40B4-BE49-F238E27FC236}">
                  <a16:creationId xmlns:a16="http://schemas.microsoft.com/office/drawing/2014/main" id="{F151C4B2-E544-4E3A-A42E-EBEE79D539A5}"/>
                </a:ext>
              </a:extLst>
            </p:cNvPr>
            <p:cNvSpPr/>
            <p:nvPr/>
          </p:nvSpPr>
          <p:spPr>
            <a:xfrm>
              <a:off x="4678725" y="3962900"/>
              <a:ext cx="190650" cy="174100"/>
            </a:xfrm>
            <a:custGeom>
              <a:avLst/>
              <a:gdLst/>
              <a:ahLst/>
              <a:cxnLst/>
              <a:rect l="l" t="t" r="r" b="b"/>
              <a:pathLst>
                <a:path w="7626" h="6964" extrusionOk="0">
                  <a:moveTo>
                    <a:pt x="3813" y="1"/>
                  </a:moveTo>
                  <a:cubicBezTo>
                    <a:pt x="1734" y="1"/>
                    <a:pt x="1" y="1702"/>
                    <a:pt x="1" y="3813"/>
                  </a:cubicBezTo>
                  <a:lnTo>
                    <a:pt x="1" y="5955"/>
                  </a:lnTo>
                  <a:lnTo>
                    <a:pt x="64" y="5955"/>
                  </a:lnTo>
                  <a:cubicBezTo>
                    <a:pt x="64" y="6522"/>
                    <a:pt x="537" y="6964"/>
                    <a:pt x="1104" y="6964"/>
                  </a:cubicBezTo>
                  <a:lnTo>
                    <a:pt x="1104" y="3813"/>
                  </a:lnTo>
                  <a:cubicBezTo>
                    <a:pt x="1104" y="3624"/>
                    <a:pt x="1261" y="3467"/>
                    <a:pt x="1450" y="3467"/>
                  </a:cubicBezTo>
                  <a:lnTo>
                    <a:pt x="2458" y="3467"/>
                  </a:lnTo>
                  <a:cubicBezTo>
                    <a:pt x="3057" y="3467"/>
                    <a:pt x="3498" y="2994"/>
                    <a:pt x="3498" y="2427"/>
                  </a:cubicBezTo>
                  <a:lnTo>
                    <a:pt x="3498" y="1734"/>
                  </a:lnTo>
                  <a:cubicBezTo>
                    <a:pt x="3498" y="1545"/>
                    <a:pt x="3656" y="1387"/>
                    <a:pt x="3845" y="1387"/>
                  </a:cubicBezTo>
                  <a:cubicBezTo>
                    <a:pt x="4034" y="1387"/>
                    <a:pt x="4191" y="1545"/>
                    <a:pt x="4191" y="1734"/>
                  </a:cubicBezTo>
                  <a:lnTo>
                    <a:pt x="4191" y="2427"/>
                  </a:lnTo>
                  <a:cubicBezTo>
                    <a:pt x="4191" y="3025"/>
                    <a:pt x="4664" y="3467"/>
                    <a:pt x="5231" y="3467"/>
                  </a:cubicBezTo>
                  <a:lnTo>
                    <a:pt x="6239" y="3467"/>
                  </a:lnTo>
                  <a:cubicBezTo>
                    <a:pt x="6459" y="3467"/>
                    <a:pt x="6617" y="3624"/>
                    <a:pt x="6617" y="3813"/>
                  </a:cubicBezTo>
                  <a:lnTo>
                    <a:pt x="6617" y="6964"/>
                  </a:lnTo>
                  <a:cubicBezTo>
                    <a:pt x="7184" y="6964"/>
                    <a:pt x="7625" y="6491"/>
                    <a:pt x="7625" y="5955"/>
                  </a:cubicBezTo>
                  <a:lnTo>
                    <a:pt x="7625" y="3813"/>
                  </a:lnTo>
                  <a:cubicBezTo>
                    <a:pt x="7625" y="1734"/>
                    <a:pt x="5924" y="1"/>
                    <a:pt x="3813" y="1"/>
                  </a:cubicBez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235;p16">
            <a:extLst>
              <a:ext uri="{FF2B5EF4-FFF2-40B4-BE49-F238E27FC236}">
                <a16:creationId xmlns:a16="http://schemas.microsoft.com/office/drawing/2014/main" id="{11551E55-9E80-482B-B06D-C53A7C6A37BB}"/>
              </a:ext>
            </a:extLst>
          </p:cNvPr>
          <p:cNvGrpSpPr/>
          <p:nvPr/>
        </p:nvGrpSpPr>
        <p:grpSpPr>
          <a:xfrm>
            <a:off x="3033627" y="4055315"/>
            <a:ext cx="397355" cy="545211"/>
            <a:chOff x="-48216525" y="3936125"/>
            <a:chExt cx="211900" cy="302475"/>
          </a:xfrm>
        </p:grpSpPr>
        <p:sp>
          <p:nvSpPr>
            <p:cNvPr id="35" name="Google Shape;236;p16">
              <a:extLst>
                <a:ext uri="{FF2B5EF4-FFF2-40B4-BE49-F238E27FC236}">
                  <a16:creationId xmlns:a16="http://schemas.microsoft.com/office/drawing/2014/main" id="{2D11C87A-FB35-4982-8E44-1353DE28A13D}"/>
                </a:ext>
              </a:extLst>
            </p:cNvPr>
            <p:cNvSpPr/>
            <p:nvPr/>
          </p:nvSpPr>
          <p:spPr>
            <a:xfrm>
              <a:off x="-48207850" y="3955825"/>
              <a:ext cx="105550" cy="158325"/>
            </a:xfrm>
            <a:custGeom>
              <a:avLst/>
              <a:gdLst/>
              <a:ahLst/>
              <a:cxnLst/>
              <a:rect l="l" t="t" r="r" b="b"/>
              <a:pathLst>
                <a:path w="4222" h="6333" extrusionOk="0">
                  <a:moveTo>
                    <a:pt x="2080" y="2080"/>
                  </a:moveTo>
                  <a:cubicBezTo>
                    <a:pt x="2300" y="2080"/>
                    <a:pt x="2458" y="2237"/>
                    <a:pt x="2458" y="2458"/>
                  </a:cubicBezTo>
                  <a:lnTo>
                    <a:pt x="2458" y="3151"/>
                  </a:lnTo>
                  <a:cubicBezTo>
                    <a:pt x="2458" y="3340"/>
                    <a:pt x="2300" y="3497"/>
                    <a:pt x="2080" y="3497"/>
                  </a:cubicBezTo>
                  <a:cubicBezTo>
                    <a:pt x="1891" y="3497"/>
                    <a:pt x="1733" y="3340"/>
                    <a:pt x="1733" y="3151"/>
                  </a:cubicBezTo>
                  <a:lnTo>
                    <a:pt x="1733" y="2458"/>
                  </a:lnTo>
                  <a:cubicBezTo>
                    <a:pt x="1733" y="2237"/>
                    <a:pt x="1891" y="2080"/>
                    <a:pt x="2080" y="2080"/>
                  </a:cubicBezTo>
                  <a:close/>
                  <a:moveTo>
                    <a:pt x="2080" y="4222"/>
                  </a:moveTo>
                  <a:cubicBezTo>
                    <a:pt x="2300" y="4222"/>
                    <a:pt x="2458" y="4380"/>
                    <a:pt x="2458" y="4569"/>
                  </a:cubicBezTo>
                  <a:lnTo>
                    <a:pt x="2458" y="5293"/>
                  </a:lnTo>
                  <a:cubicBezTo>
                    <a:pt x="2458" y="5482"/>
                    <a:pt x="2300" y="5640"/>
                    <a:pt x="2080" y="5640"/>
                  </a:cubicBezTo>
                  <a:cubicBezTo>
                    <a:pt x="1891" y="5640"/>
                    <a:pt x="1733" y="5482"/>
                    <a:pt x="1733" y="5293"/>
                  </a:cubicBezTo>
                  <a:lnTo>
                    <a:pt x="1733" y="4569"/>
                  </a:lnTo>
                  <a:cubicBezTo>
                    <a:pt x="1733" y="4380"/>
                    <a:pt x="1891" y="4222"/>
                    <a:pt x="2080" y="4222"/>
                  </a:cubicBezTo>
                  <a:close/>
                  <a:moveTo>
                    <a:pt x="2111" y="0"/>
                  </a:moveTo>
                  <a:cubicBezTo>
                    <a:pt x="1891" y="0"/>
                    <a:pt x="1733" y="158"/>
                    <a:pt x="1733" y="347"/>
                  </a:cubicBezTo>
                  <a:lnTo>
                    <a:pt x="1733" y="757"/>
                  </a:lnTo>
                  <a:cubicBezTo>
                    <a:pt x="1544" y="788"/>
                    <a:pt x="1355" y="914"/>
                    <a:pt x="1198" y="1072"/>
                  </a:cubicBezTo>
                  <a:lnTo>
                    <a:pt x="883" y="757"/>
                  </a:lnTo>
                  <a:cubicBezTo>
                    <a:pt x="820" y="694"/>
                    <a:pt x="733" y="662"/>
                    <a:pt x="642" y="662"/>
                  </a:cubicBezTo>
                  <a:cubicBezTo>
                    <a:pt x="552" y="662"/>
                    <a:pt x="457" y="694"/>
                    <a:pt x="378" y="757"/>
                  </a:cubicBezTo>
                  <a:cubicBezTo>
                    <a:pt x="252" y="883"/>
                    <a:pt x="252" y="1103"/>
                    <a:pt x="378" y="1261"/>
                  </a:cubicBezTo>
                  <a:lnTo>
                    <a:pt x="788" y="1702"/>
                  </a:lnTo>
                  <a:cubicBezTo>
                    <a:pt x="757" y="1859"/>
                    <a:pt x="725" y="2017"/>
                    <a:pt x="725" y="2174"/>
                  </a:cubicBezTo>
                  <a:lnTo>
                    <a:pt x="378" y="2174"/>
                  </a:lnTo>
                  <a:cubicBezTo>
                    <a:pt x="158" y="2174"/>
                    <a:pt x="0" y="2332"/>
                    <a:pt x="0" y="2521"/>
                  </a:cubicBezTo>
                  <a:cubicBezTo>
                    <a:pt x="0" y="2710"/>
                    <a:pt x="158" y="2867"/>
                    <a:pt x="378" y="2867"/>
                  </a:cubicBezTo>
                  <a:lnTo>
                    <a:pt x="725" y="2867"/>
                  </a:lnTo>
                  <a:lnTo>
                    <a:pt x="725" y="3592"/>
                  </a:lnTo>
                  <a:lnTo>
                    <a:pt x="378" y="3592"/>
                  </a:lnTo>
                  <a:cubicBezTo>
                    <a:pt x="158" y="3592"/>
                    <a:pt x="0" y="3750"/>
                    <a:pt x="0" y="3939"/>
                  </a:cubicBezTo>
                  <a:cubicBezTo>
                    <a:pt x="0" y="4128"/>
                    <a:pt x="158" y="4285"/>
                    <a:pt x="378" y="4285"/>
                  </a:cubicBezTo>
                  <a:lnTo>
                    <a:pt x="725" y="4285"/>
                  </a:lnTo>
                  <a:lnTo>
                    <a:pt x="725" y="5010"/>
                  </a:lnTo>
                  <a:lnTo>
                    <a:pt x="347" y="5010"/>
                  </a:lnTo>
                  <a:lnTo>
                    <a:pt x="347" y="4915"/>
                  </a:lnTo>
                  <a:cubicBezTo>
                    <a:pt x="158" y="4915"/>
                    <a:pt x="0" y="5073"/>
                    <a:pt x="0" y="5293"/>
                  </a:cubicBezTo>
                  <a:cubicBezTo>
                    <a:pt x="0" y="5482"/>
                    <a:pt x="158" y="5640"/>
                    <a:pt x="347" y="5640"/>
                  </a:cubicBezTo>
                  <a:lnTo>
                    <a:pt x="725" y="5640"/>
                  </a:lnTo>
                  <a:lnTo>
                    <a:pt x="725" y="6333"/>
                  </a:lnTo>
                  <a:lnTo>
                    <a:pt x="3497" y="6333"/>
                  </a:lnTo>
                  <a:lnTo>
                    <a:pt x="3497" y="5640"/>
                  </a:lnTo>
                  <a:lnTo>
                    <a:pt x="3876" y="5640"/>
                  </a:lnTo>
                  <a:cubicBezTo>
                    <a:pt x="4065" y="5640"/>
                    <a:pt x="4222" y="5482"/>
                    <a:pt x="4222" y="5293"/>
                  </a:cubicBezTo>
                  <a:cubicBezTo>
                    <a:pt x="4222" y="5073"/>
                    <a:pt x="4065" y="4915"/>
                    <a:pt x="3876" y="4915"/>
                  </a:cubicBezTo>
                  <a:lnTo>
                    <a:pt x="3497" y="4915"/>
                  </a:lnTo>
                  <a:lnTo>
                    <a:pt x="3497" y="4222"/>
                  </a:lnTo>
                  <a:lnTo>
                    <a:pt x="3876" y="4222"/>
                  </a:lnTo>
                  <a:cubicBezTo>
                    <a:pt x="4065" y="4222"/>
                    <a:pt x="4222" y="4065"/>
                    <a:pt x="4222" y="3876"/>
                  </a:cubicBezTo>
                  <a:cubicBezTo>
                    <a:pt x="4222" y="3655"/>
                    <a:pt x="4065" y="3497"/>
                    <a:pt x="3876" y="3497"/>
                  </a:cubicBezTo>
                  <a:lnTo>
                    <a:pt x="3497" y="3497"/>
                  </a:lnTo>
                  <a:lnTo>
                    <a:pt x="3497" y="2804"/>
                  </a:lnTo>
                  <a:lnTo>
                    <a:pt x="3876" y="2804"/>
                  </a:lnTo>
                  <a:cubicBezTo>
                    <a:pt x="4065" y="2804"/>
                    <a:pt x="4222" y="2647"/>
                    <a:pt x="4222" y="2458"/>
                  </a:cubicBezTo>
                  <a:cubicBezTo>
                    <a:pt x="4222" y="2237"/>
                    <a:pt x="4065" y="2080"/>
                    <a:pt x="3876" y="2080"/>
                  </a:cubicBezTo>
                  <a:lnTo>
                    <a:pt x="3497" y="2080"/>
                  </a:lnTo>
                  <a:cubicBezTo>
                    <a:pt x="3497" y="1418"/>
                    <a:pt x="3088" y="914"/>
                    <a:pt x="2458" y="757"/>
                  </a:cubicBezTo>
                  <a:lnTo>
                    <a:pt x="2458" y="347"/>
                  </a:lnTo>
                  <a:cubicBezTo>
                    <a:pt x="2458" y="158"/>
                    <a:pt x="2300" y="0"/>
                    <a:pt x="2111" y="0"/>
                  </a:cubicBez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7;p16">
              <a:extLst>
                <a:ext uri="{FF2B5EF4-FFF2-40B4-BE49-F238E27FC236}">
                  <a16:creationId xmlns:a16="http://schemas.microsoft.com/office/drawing/2014/main" id="{52782CA7-5AF2-4313-878D-8212474557BF}"/>
                </a:ext>
              </a:extLst>
            </p:cNvPr>
            <p:cNvSpPr/>
            <p:nvPr/>
          </p:nvSpPr>
          <p:spPr>
            <a:xfrm>
              <a:off x="-48192100" y="4184225"/>
              <a:ext cx="163850" cy="54375"/>
            </a:xfrm>
            <a:custGeom>
              <a:avLst/>
              <a:gdLst/>
              <a:ahLst/>
              <a:cxnLst/>
              <a:rect l="l" t="t" r="r" b="b"/>
              <a:pathLst>
                <a:path w="6554" h="2175" extrusionOk="0">
                  <a:moveTo>
                    <a:pt x="0" y="1"/>
                  </a:moveTo>
                  <a:lnTo>
                    <a:pt x="442" y="1891"/>
                  </a:lnTo>
                  <a:cubicBezTo>
                    <a:pt x="473" y="2049"/>
                    <a:pt x="631" y="2175"/>
                    <a:pt x="788" y="2175"/>
                  </a:cubicBezTo>
                  <a:lnTo>
                    <a:pt x="5703" y="2175"/>
                  </a:lnTo>
                  <a:cubicBezTo>
                    <a:pt x="5860" y="2175"/>
                    <a:pt x="6018" y="2049"/>
                    <a:pt x="6081" y="1891"/>
                  </a:cubicBezTo>
                  <a:lnTo>
                    <a:pt x="6554" y="1"/>
                  </a:ln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8;p16">
              <a:extLst>
                <a:ext uri="{FF2B5EF4-FFF2-40B4-BE49-F238E27FC236}">
                  <a16:creationId xmlns:a16="http://schemas.microsoft.com/office/drawing/2014/main" id="{6A39FB93-8E83-486A-A46D-46EEC7B7E50F}"/>
                </a:ext>
              </a:extLst>
            </p:cNvPr>
            <p:cNvSpPr/>
            <p:nvPr/>
          </p:nvSpPr>
          <p:spPr>
            <a:xfrm>
              <a:off x="-48216525" y="4131475"/>
              <a:ext cx="211900" cy="34675"/>
            </a:xfrm>
            <a:custGeom>
              <a:avLst/>
              <a:gdLst/>
              <a:ahLst/>
              <a:cxnLst/>
              <a:rect l="l" t="t" r="r" b="b"/>
              <a:pathLst>
                <a:path w="8476" h="1387" extrusionOk="0">
                  <a:moveTo>
                    <a:pt x="347" y="0"/>
                  </a:moveTo>
                  <a:cubicBezTo>
                    <a:pt x="158" y="0"/>
                    <a:pt x="1" y="126"/>
                    <a:pt x="1" y="347"/>
                  </a:cubicBezTo>
                  <a:cubicBezTo>
                    <a:pt x="1" y="914"/>
                    <a:pt x="473" y="1386"/>
                    <a:pt x="1072" y="1386"/>
                  </a:cubicBezTo>
                  <a:lnTo>
                    <a:pt x="7405" y="1386"/>
                  </a:lnTo>
                  <a:cubicBezTo>
                    <a:pt x="8003" y="1386"/>
                    <a:pt x="8476" y="914"/>
                    <a:pt x="8476" y="347"/>
                  </a:cubicBezTo>
                  <a:cubicBezTo>
                    <a:pt x="8413" y="158"/>
                    <a:pt x="8255" y="0"/>
                    <a:pt x="8066" y="0"/>
                  </a:cubicBez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9;p16">
              <a:extLst>
                <a:ext uri="{FF2B5EF4-FFF2-40B4-BE49-F238E27FC236}">
                  <a16:creationId xmlns:a16="http://schemas.microsoft.com/office/drawing/2014/main" id="{D74CB23A-79A7-4B60-96AF-0EA4E9BDAEC9}"/>
                </a:ext>
              </a:extLst>
            </p:cNvPr>
            <p:cNvSpPr/>
            <p:nvPr/>
          </p:nvSpPr>
          <p:spPr>
            <a:xfrm>
              <a:off x="-48113350" y="3936125"/>
              <a:ext cx="98475" cy="178025"/>
            </a:xfrm>
            <a:custGeom>
              <a:avLst/>
              <a:gdLst/>
              <a:ahLst/>
              <a:cxnLst/>
              <a:rect l="l" t="t" r="r" b="b"/>
              <a:pathLst>
                <a:path w="3939" h="7121" extrusionOk="0">
                  <a:moveTo>
                    <a:pt x="1860" y="2175"/>
                  </a:moveTo>
                  <a:cubicBezTo>
                    <a:pt x="2049" y="2175"/>
                    <a:pt x="2206" y="2332"/>
                    <a:pt x="2206" y="2521"/>
                  </a:cubicBezTo>
                  <a:lnTo>
                    <a:pt x="2206" y="3246"/>
                  </a:lnTo>
                  <a:cubicBezTo>
                    <a:pt x="2206" y="3435"/>
                    <a:pt x="2049" y="3592"/>
                    <a:pt x="1860" y="3592"/>
                  </a:cubicBezTo>
                  <a:cubicBezTo>
                    <a:pt x="1671" y="3592"/>
                    <a:pt x="1513" y="3435"/>
                    <a:pt x="1513" y="3246"/>
                  </a:cubicBezTo>
                  <a:lnTo>
                    <a:pt x="1513" y="2521"/>
                  </a:lnTo>
                  <a:cubicBezTo>
                    <a:pt x="1513" y="2332"/>
                    <a:pt x="1671" y="2175"/>
                    <a:pt x="1860" y="2175"/>
                  </a:cubicBezTo>
                  <a:close/>
                  <a:moveTo>
                    <a:pt x="1860" y="4285"/>
                  </a:moveTo>
                  <a:cubicBezTo>
                    <a:pt x="2049" y="4285"/>
                    <a:pt x="2206" y="4443"/>
                    <a:pt x="2206" y="4632"/>
                  </a:cubicBezTo>
                  <a:lnTo>
                    <a:pt x="2206" y="5357"/>
                  </a:lnTo>
                  <a:cubicBezTo>
                    <a:pt x="2206" y="5546"/>
                    <a:pt x="2049" y="5703"/>
                    <a:pt x="1860" y="5703"/>
                  </a:cubicBezTo>
                  <a:cubicBezTo>
                    <a:pt x="1671" y="5703"/>
                    <a:pt x="1513" y="5546"/>
                    <a:pt x="1513" y="5357"/>
                  </a:cubicBezTo>
                  <a:lnTo>
                    <a:pt x="1513" y="4632"/>
                  </a:lnTo>
                  <a:cubicBezTo>
                    <a:pt x="1513" y="4443"/>
                    <a:pt x="1671" y="4285"/>
                    <a:pt x="1860" y="4285"/>
                  </a:cubicBezTo>
                  <a:close/>
                  <a:moveTo>
                    <a:pt x="1860" y="1"/>
                  </a:moveTo>
                  <a:cubicBezTo>
                    <a:pt x="1671" y="1"/>
                    <a:pt x="1513" y="158"/>
                    <a:pt x="1513" y="347"/>
                  </a:cubicBezTo>
                  <a:lnTo>
                    <a:pt x="1513" y="757"/>
                  </a:lnTo>
                  <a:cubicBezTo>
                    <a:pt x="1324" y="788"/>
                    <a:pt x="1104" y="914"/>
                    <a:pt x="946" y="1072"/>
                  </a:cubicBezTo>
                  <a:lnTo>
                    <a:pt x="631" y="757"/>
                  </a:lnTo>
                  <a:cubicBezTo>
                    <a:pt x="584" y="694"/>
                    <a:pt x="497" y="662"/>
                    <a:pt x="403" y="662"/>
                  </a:cubicBezTo>
                  <a:cubicBezTo>
                    <a:pt x="308" y="662"/>
                    <a:pt x="206" y="694"/>
                    <a:pt x="127" y="757"/>
                  </a:cubicBezTo>
                  <a:cubicBezTo>
                    <a:pt x="1" y="883"/>
                    <a:pt x="1" y="1104"/>
                    <a:pt x="127" y="1261"/>
                  </a:cubicBezTo>
                  <a:lnTo>
                    <a:pt x="505" y="1702"/>
                  </a:lnTo>
                  <a:cubicBezTo>
                    <a:pt x="474" y="1860"/>
                    <a:pt x="442" y="2017"/>
                    <a:pt x="442" y="2175"/>
                  </a:cubicBezTo>
                  <a:lnTo>
                    <a:pt x="442" y="2238"/>
                  </a:lnTo>
                  <a:cubicBezTo>
                    <a:pt x="820" y="2395"/>
                    <a:pt x="1135" y="2742"/>
                    <a:pt x="1135" y="3214"/>
                  </a:cubicBezTo>
                  <a:cubicBezTo>
                    <a:pt x="1135" y="3498"/>
                    <a:pt x="1041" y="3750"/>
                    <a:pt x="883" y="3939"/>
                  </a:cubicBezTo>
                  <a:cubicBezTo>
                    <a:pt x="1041" y="4128"/>
                    <a:pt x="1135" y="4380"/>
                    <a:pt x="1135" y="4632"/>
                  </a:cubicBezTo>
                  <a:cubicBezTo>
                    <a:pt x="1135" y="4916"/>
                    <a:pt x="1041" y="5168"/>
                    <a:pt x="883" y="5357"/>
                  </a:cubicBezTo>
                  <a:cubicBezTo>
                    <a:pt x="1041" y="5546"/>
                    <a:pt x="1135" y="5798"/>
                    <a:pt x="1135" y="6081"/>
                  </a:cubicBezTo>
                  <a:cubicBezTo>
                    <a:pt x="1135" y="6554"/>
                    <a:pt x="883" y="6932"/>
                    <a:pt x="442" y="7058"/>
                  </a:cubicBezTo>
                  <a:lnTo>
                    <a:pt x="442" y="7121"/>
                  </a:lnTo>
                  <a:lnTo>
                    <a:pt x="3246" y="7121"/>
                  </a:lnTo>
                  <a:lnTo>
                    <a:pt x="3246" y="5703"/>
                  </a:lnTo>
                  <a:lnTo>
                    <a:pt x="3593" y="5703"/>
                  </a:lnTo>
                  <a:cubicBezTo>
                    <a:pt x="3782" y="5703"/>
                    <a:pt x="3939" y="5546"/>
                    <a:pt x="3939" y="5357"/>
                  </a:cubicBezTo>
                  <a:cubicBezTo>
                    <a:pt x="3939" y="5168"/>
                    <a:pt x="3782" y="5010"/>
                    <a:pt x="3593" y="5010"/>
                  </a:cubicBezTo>
                  <a:lnTo>
                    <a:pt x="3246" y="5010"/>
                  </a:lnTo>
                  <a:lnTo>
                    <a:pt x="3246" y="4285"/>
                  </a:lnTo>
                  <a:lnTo>
                    <a:pt x="3593" y="4285"/>
                  </a:lnTo>
                  <a:cubicBezTo>
                    <a:pt x="3782" y="4285"/>
                    <a:pt x="3939" y="4128"/>
                    <a:pt x="3939" y="3939"/>
                  </a:cubicBezTo>
                  <a:cubicBezTo>
                    <a:pt x="3939" y="3750"/>
                    <a:pt x="3782" y="3592"/>
                    <a:pt x="3593" y="3592"/>
                  </a:cubicBezTo>
                  <a:lnTo>
                    <a:pt x="3246" y="3592"/>
                  </a:lnTo>
                  <a:lnTo>
                    <a:pt x="3246" y="2868"/>
                  </a:lnTo>
                  <a:lnTo>
                    <a:pt x="3593" y="2868"/>
                  </a:lnTo>
                  <a:cubicBezTo>
                    <a:pt x="3782" y="2868"/>
                    <a:pt x="3939" y="2710"/>
                    <a:pt x="3939" y="2521"/>
                  </a:cubicBezTo>
                  <a:cubicBezTo>
                    <a:pt x="3939" y="2332"/>
                    <a:pt x="3782" y="2175"/>
                    <a:pt x="3593" y="2175"/>
                  </a:cubicBezTo>
                  <a:lnTo>
                    <a:pt x="3246" y="2175"/>
                  </a:lnTo>
                  <a:cubicBezTo>
                    <a:pt x="3246" y="2017"/>
                    <a:pt x="3183" y="1860"/>
                    <a:pt x="3151" y="1702"/>
                  </a:cubicBezTo>
                  <a:lnTo>
                    <a:pt x="3593" y="1261"/>
                  </a:lnTo>
                  <a:cubicBezTo>
                    <a:pt x="3719" y="1135"/>
                    <a:pt x="3719" y="914"/>
                    <a:pt x="3593" y="757"/>
                  </a:cubicBezTo>
                  <a:cubicBezTo>
                    <a:pt x="3530" y="694"/>
                    <a:pt x="3443" y="662"/>
                    <a:pt x="3352" y="662"/>
                  </a:cubicBezTo>
                  <a:cubicBezTo>
                    <a:pt x="3262" y="662"/>
                    <a:pt x="3167" y="694"/>
                    <a:pt x="3088" y="757"/>
                  </a:cubicBezTo>
                  <a:lnTo>
                    <a:pt x="2773" y="1072"/>
                  </a:lnTo>
                  <a:cubicBezTo>
                    <a:pt x="2616" y="946"/>
                    <a:pt x="2427" y="820"/>
                    <a:pt x="2206" y="757"/>
                  </a:cubicBezTo>
                  <a:lnTo>
                    <a:pt x="2206" y="347"/>
                  </a:lnTo>
                  <a:cubicBezTo>
                    <a:pt x="2206" y="158"/>
                    <a:pt x="2049" y="1"/>
                    <a:pt x="1860" y="1"/>
                  </a:cubicBez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240;p16">
            <a:extLst>
              <a:ext uri="{FF2B5EF4-FFF2-40B4-BE49-F238E27FC236}">
                <a16:creationId xmlns:a16="http://schemas.microsoft.com/office/drawing/2014/main" id="{BB4ED857-704B-4DE3-9685-429B42E9AA9D}"/>
              </a:ext>
            </a:extLst>
          </p:cNvPr>
          <p:cNvGrpSpPr/>
          <p:nvPr/>
        </p:nvGrpSpPr>
        <p:grpSpPr>
          <a:xfrm>
            <a:off x="5693019" y="4181850"/>
            <a:ext cx="546117" cy="462805"/>
            <a:chOff x="3860400" y="3254050"/>
            <a:chExt cx="296175" cy="241825"/>
          </a:xfrm>
        </p:grpSpPr>
        <p:sp>
          <p:nvSpPr>
            <p:cNvPr id="40" name="Google Shape;241;p16">
              <a:extLst>
                <a:ext uri="{FF2B5EF4-FFF2-40B4-BE49-F238E27FC236}">
                  <a16:creationId xmlns:a16="http://schemas.microsoft.com/office/drawing/2014/main" id="{B6E1C6A8-FFC6-4756-8A26-D90CEB548A05}"/>
                </a:ext>
              </a:extLst>
            </p:cNvPr>
            <p:cNvSpPr/>
            <p:nvPr/>
          </p:nvSpPr>
          <p:spPr>
            <a:xfrm>
              <a:off x="4112425" y="3358025"/>
              <a:ext cx="44150" cy="18125"/>
            </a:xfrm>
            <a:custGeom>
              <a:avLst/>
              <a:gdLst/>
              <a:ahLst/>
              <a:cxnLst/>
              <a:rect l="l" t="t" r="r" b="b"/>
              <a:pathLst>
                <a:path w="176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419" y="725"/>
                  </a:lnTo>
                  <a:cubicBezTo>
                    <a:pt x="1608" y="725"/>
                    <a:pt x="1765" y="567"/>
                    <a:pt x="1765" y="378"/>
                  </a:cubicBezTo>
                  <a:cubicBezTo>
                    <a:pt x="1734" y="158"/>
                    <a:pt x="1608" y="0"/>
                    <a:pt x="1419" y="0"/>
                  </a:cubicBez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42;p16">
              <a:extLst>
                <a:ext uri="{FF2B5EF4-FFF2-40B4-BE49-F238E27FC236}">
                  <a16:creationId xmlns:a16="http://schemas.microsoft.com/office/drawing/2014/main" id="{F865983F-6AB7-4602-ACAA-099002754BDA}"/>
                </a:ext>
              </a:extLst>
            </p:cNvPr>
            <p:cNvSpPr/>
            <p:nvPr/>
          </p:nvSpPr>
          <p:spPr>
            <a:xfrm>
              <a:off x="4102200" y="3393475"/>
              <a:ext cx="37050" cy="33875"/>
            </a:xfrm>
            <a:custGeom>
              <a:avLst/>
              <a:gdLst/>
              <a:ahLst/>
              <a:cxnLst/>
              <a:rect l="l" t="t" r="r" b="b"/>
              <a:pathLst>
                <a:path w="1482" h="1355" extrusionOk="0">
                  <a:moveTo>
                    <a:pt x="394" y="0"/>
                  </a:moveTo>
                  <a:cubicBezTo>
                    <a:pt x="308" y="0"/>
                    <a:pt x="221" y="32"/>
                    <a:pt x="158" y="95"/>
                  </a:cubicBezTo>
                  <a:cubicBezTo>
                    <a:pt x="0" y="221"/>
                    <a:pt x="0" y="410"/>
                    <a:pt x="158" y="567"/>
                  </a:cubicBezTo>
                  <a:lnTo>
                    <a:pt x="882" y="1260"/>
                  </a:lnTo>
                  <a:cubicBezTo>
                    <a:pt x="945" y="1323"/>
                    <a:pt x="1032" y="1355"/>
                    <a:pt x="1119" y="1355"/>
                  </a:cubicBezTo>
                  <a:cubicBezTo>
                    <a:pt x="1205" y="1355"/>
                    <a:pt x="1292" y="1323"/>
                    <a:pt x="1355" y="1260"/>
                  </a:cubicBezTo>
                  <a:cubicBezTo>
                    <a:pt x="1481" y="1134"/>
                    <a:pt x="1481" y="914"/>
                    <a:pt x="1355" y="788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4" y="0"/>
                  </a:cubicBez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43;p16">
              <a:extLst>
                <a:ext uri="{FF2B5EF4-FFF2-40B4-BE49-F238E27FC236}">
                  <a16:creationId xmlns:a16="http://schemas.microsoft.com/office/drawing/2014/main" id="{A8D9767D-CBFA-4235-AD8A-8F906DCF1195}"/>
                </a:ext>
              </a:extLst>
            </p:cNvPr>
            <p:cNvSpPr/>
            <p:nvPr/>
          </p:nvSpPr>
          <p:spPr>
            <a:xfrm>
              <a:off x="4103775" y="3306025"/>
              <a:ext cx="35475" cy="34500"/>
            </a:xfrm>
            <a:custGeom>
              <a:avLst/>
              <a:gdLst/>
              <a:ahLst/>
              <a:cxnLst/>
              <a:rect l="l" t="t" r="r" b="b"/>
              <a:pathLst>
                <a:path w="1419" h="1380" extrusionOk="0">
                  <a:moveTo>
                    <a:pt x="1056" y="1"/>
                  </a:moveTo>
                  <a:cubicBezTo>
                    <a:pt x="969" y="1"/>
                    <a:pt x="882" y="32"/>
                    <a:pt x="819" y="96"/>
                  </a:cubicBezTo>
                  <a:lnTo>
                    <a:pt x="95" y="789"/>
                  </a:lnTo>
                  <a:cubicBezTo>
                    <a:pt x="0" y="915"/>
                    <a:pt x="0" y="1135"/>
                    <a:pt x="95" y="1261"/>
                  </a:cubicBezTo>
                  <a:cubicBezTo>
                    <a:pt x="158" y="1340"/>
                    <a:pt x="252" y="1379"/>
                    <a:pt x="343" y="1379"/>
                  </a:cubicBezTo>
                  <a:cubicBezTo>
                    <a:pt x="434" y="1379"/>
                    <a:pt x="520" y="1340"/>
                    <a:pt x="567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6"/>
                  </a:cubicBezTo>
                  <a:cubicBezTo>
                    <a:pt x="1229" y="32"/>
                    <a:pt x="1142" y="1"/>
                    <a:pt x="1056" y="1"/>
                  </a:cubicBez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44;p16">
              <a:extLst>
                <a:ext uri="{FF2B5EF4-FFF2-40B4-BE49-F238E27FC236}">
                  <a16:creationId xmlns:a16="http://schemas.microsoft.com/office/drawing/2014/main" id="{EAC25177-1284-4CA1-9285-0E85C9EF94B4}"/>
                </a:ext>
              </a:extLst>
            </p:cNvPr>
            <p:cNvSpPr/>
            <p:nvPr/>
          </p:nvSpPr>
          <p:spPr>
            <a:xfrm>
              <a:off x="3860400" y="3306025"/>
              <a:ext cx="105550" cy="104800"/>
            </a:xfrm>
            <a:custGeom>
              <a:avLst/>
              <a:gdLst/>
              <a:ahLst/>
              <a:cxnLst/>
              <a:rect l="l" t="t" r="r" b="b"/>
              <a:pathLst>
                <a:path w="4222" h="4192" extrusionOk="0">
                  <a:moveTo>
                    <a:pt x="2489" y="1"/>
                  </a:moveTo>
                  <a:cubicBezTo>
                    <a:pt x="2048" y="1"/>
                    <a:pt x="1639" y="285"/>
                    <a:pt x="1481" y="726"/>
                  </a:cubicBezTo>
                  <a:lnTo>
                    <a:pt x="1418" y="726"/>
                  </a:lnTo>
                  <a:cubicBezTo>
                    <a:pt x="662" y="726"/>
                    <a:pt x="0" y="1356"/>
                    <a:pt x="0" y="2080"/>
                  </a:cubicBezTo>
                  <a:cubicBezTo>
                    <a:pt x="0" y="2836"/>
                    <a:pt x="630" y="3467"/>
                    <a:pt x="1418" y="3467"/>
                  </a:cubicBezTo>
                  <a:lnTo>
                    <a:pt x="1481" y="3467"/>
                  </a:lnTo>
                  <a:cubicBezTo>
                    <a:pt x="1639" y="3845"/>
                    <a:pt x="2017" y="4191"/>
                    <a:pt x="2489" y="4191"/>
                  </a:cubicBezTo>
                  <a:lnTo>
                    <a:pt x="4222" y="4191"/>
                  </a:lnTo>
                  <a:lnTo>
                    <a:pt x="4222" y="1"/>
                  </a:ln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45;p16">
              <a:extLst>
                <a:ext uri="{FF2B5EF4-FFF2-40B4-BE49-F238E27FC236}">
                  <a16:creationId xmlns:a16="http://schemas.microsoft.com/office/drawing/2014/main" id="{986DFD25-3723-447A-8774-0FAC787A026D}"/>
                </a:ext>
              </a:extLst>
            </p:cNvPr>
            <p:cNvSpPr/>
            <p:nvPr/>
          </p:nvSpPr>
          <p:spPr>
            <a:xfrm>
              <a:off x="4050225" y="3254050"/>
              <a:ext cx="35450" cy="208750"/>
            </a:xfrm>
            <a:custGeom>
              <a:avLst/>
              <a:gdLst/>
              <a:ahLst/>
              <a:cxnLst/>
              <a:rect l="l" t="t" r="r" b="b"/>
              <a:pathLst>
                <a:path w="1418" h="8350" extrusionOk="0">
                  <a:moveTo>
                    <a:pt x="725" y="1"/>
                  </a:moveTo>
                  <a:cubicBezTo>
                    <a:pt x="315" y="1"/>
                    <a:pt x="0" y="316"/>
                    <a:pt x="0" y="694"/>
                  </a:cubicBezTo>
                  <a:lnTo>
                    <a:pt x="0" y="7625"/>
                  </a:lnTo>
                  <a:cubicBezTo>
                    <a:pt x="0" y="8034"/>
                    <a:pt x="315" y="8349"/>
                    <a:pt x="725" y="8349"/>
                  </a:cubicBezTo>
                  <a:cubicBezTo>
                    <a:pt x="1134" y="8286"/>
                    <a:pt x="1418" y="8003"/>
                    <a:pt x="1418" y="7625"/>
                  </a:cubicBezTo>
                  <a:lnTo>
                    <a:pt x="1418" y="694"/>
                  </a:ln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46;p16">
              <a:extLst>
                <a:ext uri="{FF2B5EF4-FFF2-40B4-BE49-F238E27FC236}">
                  <a16:creationId xmlns:a16="http://schemas.microsoft.com/office/drawing/2014/main" id="{2E666770-3138-400C-8032-E147432464F1}"/>
                </a:ext>
              </a:extLst>
            </p:cNvPr>
            <p:cNvSpPr/>
            <p:nvPr/>
          </p:nvSpPr>
          <p:spPr>
            <a:xfrm>
              <a:off x="3912375" y="3426550"/>
              <a:ext cx="51225" cy="69325"/>
            </a:xfrm>
            <a:custGeom>
              <a:avLst/>
              <a:gdLst/>
              <a:ahLst/>
              <a:cxnLst/>
              <a:rect l="l" t="t" r="r" b="b"/>
              <a:pathLst>
                <a:path w="2049" h="2773" extrusionOk="0">
                  <a:moveTo>
                    <a:pt x="1" y="0"/>
                  </a:moveTo>
                  <a:lnTo>
                    <a:pt x="1" y="1764"/>
                  </a:lnTo>
                  <a:cubicBezTo>
                    <a:pt x="1" y="2363"/>
                    <a:pt x="473" y="2773"/>
                    <a:pt x="1040" y="2773"/>
                  </a:cubicBezTo>
                  <a:cubicBezTo>
                    <a:pt x="1607" y="2773"/>
                    <a:pt x="2048" y="2300"/>
                    <a:pt x="2048" y="1764"/>
                  </a:cubicBezTo>
                  <a:lnTo>
                    <a:pt x="2048" y="32"/>
                  </a:lnTo>
                  <a:lnTo>
                    <a:pt x="316" y="32"/>
                  </a:lnTo>
                  <a:cubicBezTo>
                    <a:pt x="253" y="32"/>
                    <a:pt x="127" y="32"/>
                    <a:pt x="1" y="0"/>
                  </a:cubicBez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47;p16">
              <a:extLst>
                <a:ext uri="{FF2B5EF4-FFF2-40B4-BE49-F238E27FC236}">
                  <a16:creationId xmlns:a16="http://schemas.microsoft.com/office/drawing/2014/main" id="{91918F84-12B2-4DF9-A78D-689FDDDFCFEF}"/>
                </a:ext>
              </a:extLst>
            </p:cNvPr>
            <p:cNvSpPr/>
            <p:nvPr/>
          </p:nvSpPr>
          <p:spPr>
            <a:xfrm>
              <a:off x="3982475" y="3275325"/>
              <a:ext cx="52000" cy="163850"/>
            </a:xfrm>
            <a:custGeom>
              <a:avLst/>
              <a:gdLst/>
              <a:ahLst/>
              <a:cxnLst/>
              <a:rect l="l" t="t" r="r" b="b"/>
              <a:pathLst>
                <a:path w="2080" h="6554" extrusionOk="0">
                  <a:moveTo>
                    <a:pt x="2080" y="0"/>
                  </a:moveTo>
                  <a:lnTo>
                    <a:pt x="1765" y="315"/>
                  </a:lnTo>
                  <a:cubicBezTo>
                    <a:pt x="1292" y="788"/>
                    <a:pt x="662" y="1071"/>
                    <a:pt x="1" y="1166"/>
                  </a:cubicBezTo>
                  <a:lnTo>
                    <a:pt x="1" y="5419"/>
                  </a:lnTo>
                  <a:cubicBezTo>
                    <a:pt x="662" y="5482"/>
                    <a:pt x="1292" y="5766"/>
                    <a:pt x="1765" y="6238"/>
                  </a:cubicBezTo>
                  <a:lnTo>
                    <a:pt x="2080" y="6553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rgbClr val="877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248;p16">
            <a:extLst>
              <a:ext uri="{FF2B5EF4-FFF2-40B4-BE49-F238E27FC236}">
                <a16:creationId xmlns:a16="http://schemas.microsoft.com/office/drawing/2014/main" id="{A449DA97-A4E5-474A-8579-98A29A632A00}"/>
              </a:ext>
            </a:extLst>
          </p:cNvPr>
          <p:cNvSpPr/>
          <p:nvPr/>
        </p:nvSpPr>
        <p:spPr>
          <a:xfrm>
            <a:off x="8236418" y="4172918"/>
            <a:ext cx="478113" cy="450526"/>
          </a:xfrm>
          <a:custGeom>
            <a:avLst/>
            <a:gdLst/>
            <a:ahLst/>
            <a:cxnLst/>
            <a:rect l="l" t="t" r="r" b="b"/>
            <a:pathLst>
              <a:path w="12446" h="11870" extrusionOk="0">
                <a:moveTo>
                  <a:pt x="9421" y="1410"/>
                </a:moveTo>
                <a:cubicBezTo>
                  <a:pt x="9775" y="1410"/>
                  <a:pt x="10130" y="1544"/>
                  <a:pt x="10397" y="1812"/>
                </a:cubicBezTo>
                <a:cubicBezTo>
                  <a:pt x="10901" y="2316"/>
                  <a:pt x="10901" y="3198"/>
                  <a:pt x="10366" y="3734"/>
                </a:cubicBezTo>
                <a:lnTo>
                  <a:pt x="9169" y="4931"/>
                </a:lnTo>
                <a:cubicBezTo>
                  <a:pt x="8948" y="5152"/>
                  <a:pt x="8633" y="5278"/>
                  <a:pt x="8318" y="5309"/>
                </a:cubicBezTo>
                <a:lnTo>
                  <a:pt x="8476" y="5152"/>
                </a:lnTo>
                <a:cubicBezTo>
                  <a:pt x="8854" y="4773"/>
                  <a:pt x="8854" y="4112"/>
                  <a:pt x="8476" y="3702"/>
                </a:cubicBezTo>
                <a:cubicBezTo>
                  <a:pt x="8271" y="3513"/>
                  <a:pt x="8003" y="3419"/>
                  <a:pt x="7739" y="3419"/>
                </a:cubicBezTo>
                <a:cubicBezTo>
                  <a:pt x="7475" y="3419"/>
                  <a:pt x="7215" y="3513"/>
                  <a:pt x="7026" y="3702"/>
                </a:cubicBezTo>
                <a:lnTo>
                  <a:pt x="6869" y="3860"/>
                </a:lnTo>
                <a:cubicBezTo>
                  <a:pt x="6900" y="3545"/>
                  <a:pt x="7026" y="3230"/>
                  <a:pt x="7247" y="3009"/>
                </a:cubicBezTo>
                <a:lnTo>
                  <a:pt x="8444" y="1812"/>
                </a:lnTo>
                <a:cubicBezTo>
                  <a:pt x="8712" y="1544"/>
                  <a:pt x="9066" y="1410"/>
                  <a:pt x="9421" y="1410"/>
                </a:cubicBezTo>
                <a:close/>
                <a:moveTo>
                  <a:pt x="4128" y="6475"/>
                </a:moveTo>
                <a:lnTo>
                  <a:pt x="3970" y="6601"/>
                </a:lnTo>
                <a:cubicBezTo>
                  <a:pt x="3592" y="7010"/>
                  <a:pt x="3592" y="7672"/>
                  <a:pt x="3970" y="8081"/>
                </a:cubicBezTo>
                <a:cubicBezTo>
                  <a:pt x="4175" y="8270"/>
                  <a:pt x="4443" y="8365"/>
                  <a:pt x="4711" y="8365"/>
                </a:cubicBezTo>
                <a:cubicBezTo>
                  <a:pt x="4978" y="8365"/>
                  <a:pt x="5246" y="8270"/>
                  <a:pt x="5451" y="8081"/>
                </a:cubicBezTo>
                <a:lnTo>
                  <a:pt x="5577" y="7924"/>
                </a:lnTo>
                <a:lnTo>
                  <a:pt x="5577" y="7924"/>
                </a:lnTo>
                <a:cubicBezTo>
                  <a:pt x="5640" y="8270"/>
                  <a:pt x="5483" y="8586"/>
                  <a:pt x="5231" y="8838"/>
                </a:cubicBezTo>
                <a:lnTo>
                  <a:pt x="4065" y="10003"/>
                </a:lnTo>
                <a:cubicBezTo>
                  <a:pt x="3781" y="10271"/>
                  <a:pt x="3427" y="10405"/>
                  <a:pt x="3072" y="10405"/>
                </a:cubicBezTo>
                <a:cubicBezTo>
                  <a:pt x="2718" y="10405"/>
                  <a:pt x="2364" y="10271"/>
                  <a:pt x="2080" y="10003"/>
                </a:cubicBezTo>
                <a:cubicBezTo>
                  <a:pt x="1544" y="9468"/>
                  <a:pt x="1544" y="8586"/>
                  <a:pt x="2080" y="8050"/>
                </a:cubicBezTo>
                <a:lnTo>
                  <a:pt x="3277" y="6853"/>
                </a:lnTo>
                <a:cubicBezTo>
                  <a:pt x="3498" y="6601"/>
                  <a:pt x="3813" y="6506"/>
                  <a:pt x="4128" y="6475"/>
                </a:cubicBezTo>
                <a:close/>
                <a:moveTo>
                  <a:pt x="9373" y="0"/>
                </a:moveTo>
                <a:cubicBezTo>
                  <a:pt x="8665" y="0"/>
                  <a:pt x="7956" y="268"/>
                  <a:pt x="7404" y="804"/>
                </a:cubicBezTo>
                <a:lnTo>
                  <a:pt x="6239" y="1970"/>
                </a:lnTo>
                <a:cubicBezTo>
                  <a:pt x="5451" y="2757"/>
                  <a:pt x="5199" y="3986"/>
                  <a:pt x="5640" y="4994"/>
                </a:cubicBezTo>
                <a:lnTo>
                  <a:pt x="5325" y="5309"/>
                </a:lnTo>
                <a:cubicBezTo>
                  <a:pt x="4994" y="5170"/>
                  <a:pt x="4634" y="5100"/>
                  <a:pt x="4270" y="5100"/>
                </a:cubicBezTo>
                <a:cubicBezTo>
                  <a:pt x="3562" y="5100"/>
                  <a:pt x="2842" y="5366"/>
                  <a:pt x="2301" y="5908"/>
                </a:cubicBezTo>
                <a:lnTo>
                  <a:pt x="1103" y="7105"/>
                </a:lnTo>
                <a:cubicBezTo>
                  <a:pt x="1" y="8144"/>
                  <a:pt x="1" y="9940"/>
                  <a:pt x="1103" y="11043"/>
                </a:cubicBezTo>
                <a:cubicBezTo>
                  <a:pt x="1655" y="11594"/>
                  <a:pt x="2364" y="11870"/>
                  <a:pt x="3072" y="11870"/>
                </a:cubicBezTo>
                <a:cubicBezTo>
                  <a:pt x="3781" y="11870"/>
                  <a:pt x="4490" y="11594"/>
                  <a:pt x="5041" y="11043"/>
                </a:cubicBezTo>
                <a:lnTo>
                  <a:pt x="6239" y="9846"/>
                </a:lnTo>
                <a:cubicBezTo>
                  <a:pt x="7026" y="9058"/>
                  <a:pt x="7247" y="7829"/>
                  <a:pt x="6806" y="6821"/>
                </a:cubicBezTo>
                <a:lnTo>
                  <a:pt x="7121" y="6506"/>
                </a:lnTo>
                <a:cubicBezTo>
                  <a:pt x="7473" y="6656"/>
                  <a:pt x="7840" y="6729"/>
                  <a:pt x="8204" y="6729"/>
                </a:cubicBezTo>
                <a:cubicBezTo>
                  <a:pt x="8914" y="6729"/>
                  <a:pt x="9614" y="6449"/>
                  <a:pt x="10177" y="5908"/>
                </a:cubicBezTo>
                <a:lnTo>
                  <a:pt x="11342" y="4742"/>
                </a:lnTo>
                <a:cubicBezTo>
                  <a:pt x="12445" y="3639"/>
                  <a:pt x="12445" y="1907"/>
                  <a:pt x="11342" y="804"/>
                </a:cubicBezTo>
                <a:cubicBezTo>
                  <a:pt x="10791" y="268"/>
                  <a:pt x="10082" y="0"/>
                  <a:pt x="9373" y="0"/>
                </a:cubicBezTo>
                <a:close/>
              </a:path>
            </a:pathLst>
          </a:custGeom>
          <a:solidFill>
            <a:srgbClr val="877C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372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9592A-E5D2-4F81-A91A-296F2615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Practical Tips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2DBE95-19F1-4AC1-ABB2-8176F04F6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22F3-AF10-4131-AD87-8F0E7817A31D}" type="datetime1">
              <a:rPr lang="en-GB" smtClean="0"/>
              <a:t>26/03/2021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F89F2-E904-4A73-A832-14831370C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57AF-E30C-45DF-9453-12091E4BC953}" type="slidenum">
              <a:rPr lang="en-GB" smtClean="0"/>
              <a:t>19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0082AE-1BB5-4CAC-9500-E23C34BF7FCE}"/>
              </a:ext>
            </a:extLst>
          </p:cNvPr>
          <p:cNvSpPr txBox="1"/>
          <p:nvPr/>
        </p:nvSpPr>
        <p:spPr>
          <a:xfrm>
            <a:off x="1766906" y="1773914"/>
            <a:ext cx="5424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Revisit tech. </a:t>
            </a:r>
            <a:r>
              <a:rPr lang="en-GB" sz="1600" dirty="0">
                <a:solidFill>
                  <a:schemeClr val="bg1"/>
                </a:solidFill>
              </a:rPr>
              <a:t>Assign team member to keep up to date with Zoom + Teams innovations. </a:t>
            </a:r>
            <a:r>
              <a:rPr lang="en-GB" sz="1600" dirty="0" err="1">
                <a:solidFill>
                  <a:schemeClr val="bg1"/>
                </a:solidFill>
              </a:rPr>
              <a:t>E.g</a:t>
            </a:r>
            <a:r>
              <a:rPr lang="en-GB" sz="1600" dirty="0">
                <a:solidFill>
                  <a:schemeClr val="bg1"/>
                </a:solidFill>
              </a:rPr>
              <a:t> whiteboard, breakrooms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AAA0A9-1CCA-4BA5-9CE6-2917EDADCB08}"/>
              </a:ext>
            </a:extLst>
          </p:cNvPr>
          <p:cNvSpPr txBox="1"/>
          <p:nvPr/>
        </p:nvSpPr>
        <p:spPr>
          <a:xfrm>
            <a:off x="1766906" y="2458088"/>
            <a:ext cx="5424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Engage from the start. </a:t>
            </a:r>
            <a:r>
              <a:rPr lang="en-GB" sz="1600" dirty="0">
                <a:solidFill>
                  <a:schemeClr val="bg1"/>
                </a:solidFill>
              </a:rPr>
              <a:t>Create a quirky, fun, intermate connection before getting into the serious stuff.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70042A-DE40-42CC-82E5-C76207FF26C8}"/>
              </a:ext>
            </a:extLst>
          </p:cNvPr>
          <p:cNvSpPr txBox="1"/>
          <p:nvPr/>
        </p:nvSpPr>
        <p:spPr>
          <a:xfrm>
            <a:off x="1766906" y="3198450"/>
            <a:ext cx="5424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Make time for responses. </a:t>
            </a:r>
            <a:r>
              <a:rPr lang="en-GB" sz="1600" dirty="0">
                <a:solidFill>
                  <a:schemeClr val="bg1"/>
                </a:solidFill>
              </a:rPr>
              <a:t>Stop, take a breath, call out names, pause. All these tactics prevent passive listening.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5A1C77-2110-475C-84A0-BE430EB0B123}"/>
              </a:ext>
            </a:extLst>
          </p:cNvPr>
          <p:cNvSpPr txBox="1"/>
          <p:nvPr/>
        </p:nvSpPr>
        <p:spPr>
          <a:xfrm>
            <a:off x="1766906" y="3938812"/>
            <a:ext cx="5424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Output. </a:t>
            </a:r>
            <a:r>
              <a:rPr lang="en-GB" sz="1600" dirty="0">
                <a:solidFill>
                  <a:schemeClr val="bg1"/>
                </a:solidFill>
              </a:rPr>
              <a:t>Plan your meeting, and be clear of the outcome you are trying to achieve from the offset.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1DB103-EFB5-4CE5-831D-69117C97BB9C}"/>
              </a:ext>
            </a:extLst>
          </p:cNvPr>
          <p:cNvSpPr txBox="1"/>
          <p:nvPr/>
        </p:nvSpPr>
        <p:spPr>
          <a:xfrm>
            <a:off x="1766906" y="4715077"/>
            <a:ext cx="5424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Test test </a:t>
            </a:r>
            <a:r>
              <a:rPr lang="en-GB" sz="1600" b="1" dirty="0" err="1">
                <a:solidFill>
                  <a:schemeClr val="bg1"/>
                </a:solidFill>
              </a:rPr>
              <a:t>test</a:t>
            </a:r>
            <a:r>
              <a:rPr lang="en-GB" sz="1600" b="1" dirty="0">
                <a:solidFill>
                  <a:schemeClr val="bg1"/>
                </a:solidFill>
              </a:rPr>
              <a:t>. </a:t>
            </a:r>
            <a:r>
              <a:rPr lang="en-GB" sz="1600" dirty="0">
                <a:solidFill>
                  <a:schemeClr val="bg1"/>
                </a:solidFill>
              </a:rPr>
              <a:t>Practice big presentations, record yourself and play back, get a team member to pretend to me the client and feedback.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B42771-4D25-4ABC-8A89-A5E9DBFAD39F}"/>
              </a:ext>
            </a:extLst>
          </p:cNvPr>
          <p:cNvSpPr txBox="1"/>
          <p:nvPr/>
        </p:nvSpPr>
        <p:spPr>
          <a:xfrm>
            <a:off x="1033408" y="1773914"/>
            <a:ext cx="43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FD68B2-2648-46E8-9857-7EDE9FF2416A}"/>
              </a:ext>
            </a:extLst>
          </p:cNvPr>
          <p:cNvSpPr txBox="1"/>
          <p:nvPr/>
        </p:nvSpPr>
        <p:spPr>
          <a:xfrm>
            <a:off x="1033408" y="2458088"/>
            <a:ext cx="374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FBA760-0BFF-4C8C-88DD-AF56D4D9C44F}"/>
              </a:ext>
            </a:extLst>
          </p:cNvPr>
          <p:cNvSpPr txBox="1"/>
          <p:nvPr/>
        </p:nvSpPr>
        <p:spPr>
          <a:xfrm>
            <a:off x="996593" y="3246416"/>
            <a:ext cx="374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DB4542-D259-4D33-B4CF-43C02FD72DB3}"/>
              </a:ext>
            </a:extLst>
          </p:cNvPr>
          <p:cNvSpPr txBox="1"/>
          <p:nvPr/>
        </p:nvSpPr>
        <p:spPr>
          <a:xfrm>
            <a:off x="1033408" y="4869645"/>
            <a:ext cx="374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8AB082-ACAD-4B99-BF0D-D438BF6883D8}"/>
              </a:ext>
            </a:extLst>
          </p:cNvPr>
          <p:cNvSpPr txBox="1"/>
          <p:nvPr/>
        </p:nvSpPr>
        <p:spPr>
          <a:xfrm>
            <a:off x="1033408" y="3974167"/>
            <a:ext cx="335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B4A4AE-B85D-4F22-B467-A72A4EB826F1}"/>
              </a:ext>
            </a:extLst>
          </p:cNvPr>
          <p:cNvSpPr txBox="1"/>
          <p:nvPr/>
        </p:nvSpPr>
        <p:spPr>
          <a:xfrm>
            <a:off x="1043682" y="5711285"/>
            <a:ext cx="413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DF9241-CAEA-46CC-88C6-3049C0C7FAF3}"/>
              </a:ext>
            </a:extLst>
          </p:cNvPr>
          <p:cNvSpPr txBox="1"/>
          <p:nvPr/>
        </p:nvSpPr>
        <p:spPr>
          <a:xfrm>
            <a:off x="1766906" y="5685152"/>
            <a:ext cx="7870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Energy. </a:t>
            </a:r>
            <a:r>
              <a:rPr lang="en-GB" sz="1600" dirty="0">
                <a:solidFill>
                  <a:schemeClr val="bg1"/>
                </a:solidFill>
              </a:rPr>
              <a:t>Create a cohesive and collective energy with other team members on the call – consider this through the backgrounds, dress and feeling you want to bring to the call.</a:t>
            </a:r>
          </a:p>
        </p:txBody>
      </p:sp>
    </p:spTree>
    <p:extLst>
      <p:ext uri="{BB962C8B-B14F-4D97-AF65-F5344CB8AC3E}">
        <p14:creationId xmlns:p14="http://schemas.microsoft.com/office/powerpoint/2010/main" val="119735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7026A-1ABA-41E9-AF96-B8903D3FB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AD305-EBCE-4135-8EBF-0DAEB5764D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1" y="1576209"/>
            <a:ext cx="7507111" cy="4113392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Nick Adams, Managing Director, Sense</a:t>
            </a:r>
          </a:p>
          <a:p>
            <a:pPr marL="0" indent="0">
              <a:buNone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20+ years working in below-the-line agencies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Triangle Communications &gt; LIME (experiential specialist)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Founded Sense in 2005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…haven’t really ever got away from day to day Client relationships!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C95382-409A-459C-9184-6A3FC0B2C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37" r="13417"/>
          <a:stretch/>
        </p:blipFill>
        <p:spPr>
          <a:xfrm>
            <a:off x="8681519" y="1576210"/>
            <a:ext cx="2822223" cy="27135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E89FAD-B683-41CB-9337-063B198B452B}"/>
              </a:ext>
            </a:extLst>
          </p:cNvPr>
          <p:cNvSpPr txBox="1"/>
          <p:nvPr/>
        </p:nvSpPr>
        <p:spPr>
          <a:xfrm>
            <a:off x="462117" y="5476568"/>
            <a:ext cx="619432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33" dirty="0">
                <a:hlinkClick r:id="rId3"/>
              </a:rPr>
              <a:t>nick.adams@senselondon.com</a:t>
            </a:r>
            <a:endParaRPr lang="en-GB" sz="1333" dirty="0"/>
          </a:p>
        </p:txBody>
      </p:sp>
      <p:sp>
        <p:nvSpPr>
          <p:cNvPr id="6" name="AutoShape 2" descr="Image result for email icon">
            <a:extLst>
              <a:ext uri="{FF2B5EF4-FFF2-40B4-BE49-F238E27FC236}">
                <a16:creationId xmlns:a16="http://schemas.microsoft.com/office/drawing/2014/main" id="{04339EBA-7324-40CB-8F08-19903FD0AE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 dirty="0"/>
          </a:p>
        </p:txBody>
      </p:sp>
      <p:sp>
        <p:nvSpPr>
          <p:cNvPr id="7" name="AutoShape 4" descr="Image result for email icon">
            <a:extLst>
              <a:ext uri="{FF2B5EF4-FFF2-40B4-BE49-F238E27FC236}">
                <a16:creationId xmlns:a16="http://schemas.microsoft.com/office/drawing/2014/main" id="{CF7BA5DA-1FCA-42D5-BC81-32D7F95320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 dirty="0"/>
          </a:p>
        </p:txBody>
      </p:sp>
      <p:pic>
        <p:nvPicPr>
          <p:cNvPr id="6152" name="Picture 8" descr="Related image">
            <a:extLst>
              <a:ext uri="{FF2B5EF4-FFF2-40B4-BE49-F238E27FC236}">
                <a16:creationId xmlns:a16="http://schemas.microsoft.com/office/drawing/2014/main" id="{38D7B2EE-3E7B-4FD6-ADB2-967430467C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1" b="20062"/>
          <a:stretch/>
        </p:blipFill>
        <p:spPr bwMode="auto">
          <a:xfrm>
            <a:off x="166932" y="5552076"/>
            <a:ext cx="325264" cy="20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Image result for linkedin icon">
            <a:extLst>
              <a:ext uri="{FF2B5EF4-FFF2-40B4-BE49-F238E27FC236}">
                <a16:creationId xmlns:a16="http://schemas.microsoft.com/office/drawing/2014/main" id="{D19DC599-089B-4070-8D50-7C21ECFE9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35" y="5515746"/>
            <a:ext cx="265103" cy="26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9CAEA0-1F4F-4FCF-A74F-480E2D889617}"/>
              </a:ext>
            </a:extLst>
          </p:cNvPr>
          <p:cNvSpPr txBox="1"/>
          <p:nvPr/>
        </p:nvSpPr>
        <p:spPr>
          <a:xfrm>
            <a:off x="3202037" y="5478610"/>
            <a:ext cx="399517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33" dirty="0"/>
              <a:t>https://www.linkedin.com/in/nick-adams-131b272/</a:t>
            </a:r>
          </a:p>
        </p:txBody>
      </p:sp>
    </p:spTree>
    <p:extLst>
      <p:ext uri="{BB962C8B-B14F-4D97-AF65-F5344CB8AC3E}">
        <p14:creationId xmlns:p14="http://schemas.microsoft.com/office/powerpoint/2010/main" val="2690119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F73A6-2F14-4A3B-AB10-E8E2BD235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Take-aways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4EA3F5-FE71-4CF4-BACA-49C7F6654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22F3-AF10-4131-AD87-8F0E7817A31D}" type="datetime1">
              <a:rPr lang="en-GB" smtClean="0"/>
              <a:t>26/03/2021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545CD-2994-405B-A3E9-DC2591AA1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57AF-E30C-45DF-9453-12091E4BC953}" type="slidenum">
              <a:rPr lang="en-GB" smtClean="0"/>
              <a:t>20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600DC9-76F7-4F91-93E7-9A19EDEAA1B1}"/>
              </a:ext>
            </a:extLst>
          </p:cNvPr>
          <p:cNvSpPr txBox="1"/>
          <p:nvPr/>
        </p:nvSpPr>
        <p:spPr>
          <a:xfrm>
            <a:off x="1004758" y="1875623"/>
            <a:ext cx="79744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800" dirty="0">
                <a:solidFill>
                  <a:schemeClr val="bg1"/>
                </a:solidFill>
                <a:latin typeface="DM Sans" panose="020B0604020202020204" charset="0"/>
              </a:rPr>
              <a:t>Log into pitches / client presentations 5 minutes early to check: team positioning, posture, lighting and backgrounds.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1800" dirty="0">
              <a:solidFill>
                <a:schemeClr val="bg1"/>
              </a:solidFill>
              <a:latin typeface="DM Sans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800" dirty="0">
                <a:solidFill>
                  <a:schemeClr val="bg1"/>
                </a:solidFill>
                <a:latin typeface="DM Sans" panose="020B0604020202020204" charset="0"/>
              </a:rPr>
              <a:t>Chose a lead for the call. They should open the meeting by outlining the agenda and tone of the presentation to come.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1800" dirty="0">
              <a:solidFill>
                <a:schemeClr val="bg1"/>
              </a:solidFill>
              <a:latin typeface="DM Sans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800" dirty="0">
                <a:solidFill>
                  <a:schemeClr val="bg1"/>
                </a:solidFill>
                <a:latin typeface="DM Sans" panose="020B0604020202020204" charset="0"/>
              </a:rPr>
              <a:t>Stay engaged as your team member talks, nod encouragingly and engage with what they are saying through your body language.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1800" dirty="0">
              <a:solidFill>
                <a:schemeClr val="bg1"/>
              </a:solidFill>
              <a:latin typeface="DM Sans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800" dirty="0">
                <a:solidFill>
                  <a:schemeClr val="bg1"/>
                </a:solidFill>
                <a:latin typeface="DM Sans" panose="020B0604020202020204" charset="0"/>
              </a:rPr>
              <a:t>Remember the value of the pause. Don’t be afraid of it.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1800" dirty="0">
              <a:solidFill>
                <a:schemeClr val="bg1"/>
              </a:solidFill>
              <a:latin typeface="DM Sans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800" dirty="0">
                <a:solidFill>
                  <a:schemeClr val="bg1"/>
                </a:solidFill>
                <a:latin typeface="DM Sans" panose="020B0604020202020204" charset="0"/>
              </a:rPr>
              <a:t>Call out the client’s name and address them directly throughout your presentation. Encourage them to interact with what you are saying.</a:t>
            </a: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267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3B028-7E73-41A9-B62B-624EFBDB2F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Good luck!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17133-6232-478A-B59F-18160A983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91102-823E-4711-BBBF-FA4F1B40D737}" type="datetime1">
              <a:rPr lang="en-GB" smtClean="0"/>
              <a:t>26/03/2021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CD846-2706-4477-9CBF-78190BA18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657AF-E30C-45DF-9453-12091E4BC95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989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F22C56-446C-4932-8455-4EEFA805F083}"/>
              </a:ext>
            </a:extLst>
          </p:cNvPr>
          <p:cNvSpPr txBox="1"/>
          <p:nvPr/>
        </p:nvSpPr>
        <p:spPr>
          <a:xfrm>
            <a:off x="1484671" y="2705176"/>
            <a:ext cx="911450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GB" sz="53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Strong Relationships - Traits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21BC40-0454-4351-B0D5-0F1B47024B72}"/>
              </a:ext>
            </a:extLst>
          </p:cNvPr>
          <p:cNvSpPr txBox="1"/>
          <p:nvPr/>
        </p:nvSpPr>
        <p:spPr>
          <a:xfrm>
            <a:off x="1037304" y="3636890"/>
            <a:ext cx="1011739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67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Personable │Challenging│ Honesty │ Flexibility │ Empathy</a:t>
            </a:r>
          </a:p>
        </p:txBody>
      </p:sp>
      <p:pic>
        <p:nvPicPr>
          <p:cNvPr id="5" name="Picture 4" descr="Image result for pedigree petcare logo">
            <a:extLst>
              <a:ext uri="{FF2B5EF4-FFF2-40B4-BE49-F238E27FC236}">
                <a16:creationId xmlns:a16="http://schemas.microsoft.com/office/drawing/2014/main" id="{4701FB84-7352-4F13-B730-E2D7B8003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29" y="5257634"/>
            <a:ext cx="970052" cy="69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result for glaceau vitamin water logo">
            <a:extLst>
              <a:ext uri="{FF2B5EF4-FFF2-40B4-BE49-F238E27FC236}">
                <a16:creationId xmlns:a16="http://schemas.microsoft.com/office/drawing/2014/main" id="{782006A0-D29B-4EB3-BED9-601911776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390" y="5165821"/>
            <a:ext cx="970052" cy="97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mage result for the economist logo">
            <a:extLst>
              <a:ext uri="{FF2B5EF4-FFF2-40B4-BE49-F238E27FC236}">
                <a16:creationId xmlns:a16="http://schemas.microsoft.com/office/drawing/2014/main" id="{FF8B588E-E0CA-4BBF-90D1-071688F3F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51" y="5279105"/>
            <a:ext cx="1240115" cy="63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Related image">
            <a:extLst>
              <a:ext uri="{FF2B5EF4-FFF2-40B4-BE49-F238E27FC236}">
                <a16:creationId xmlns:a16="http://schemas.microsoft.com/office/drawing/2014/main" id="{E06D21F4-6ABE-42D1-A95E-04A4936D6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4" t="20795" r="21355" b="38782"/>
          <a:stretch/>
        </p:blipFill>
        <p:spPr bwMode="auto">
          <a:xfrm>
            <a:off x="7572775" y="5233058"/>
            <a:ext cx="1364748" cy="72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375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7C702-659B-43BA-8787-9E91442C3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 before we dive in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05920E-6A47-4289-B031-D21CE0783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739" y="1361017"/>
            <a:ext cx="9830523" cy="413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65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C760D-CBBA-4E45-96B3-354D9221C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Personable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17FBA2F-C632-43FC-AA5E-45014F35FB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593245"/>
            <a:ext cx="6292645" cy="3961980"/>
          </a:xfrm>
        </p:spPr>
        <p:txBody>
          <a:bodyPr/>
          <a:lstStyle/>
          <a:p>
            <a:r>
              <a:rPr lang="en-GB" sz="1867" dirty="0"/>
              <a:t>People buy people!</a:t>
            </a:r>
          </a:p>
          <a:p>
            <a:endParaRPr lang="en-GB" sz="1867" dirty="0"/>
          </a:p>
          <a:p>
            <a:r>
              <a:rPr lang="en-GB" sz="1867" dirty="0"/>
              <a:t>Client’s make emotional, not rational decisions</a:t>
            </a:r>
          </a:p>
          <a:p>
            <a:endParaRPr lang="en-GB" sz="1867" dirty="0"/>
          </a:p>
          <a:p>
            <a:r>
              <a:rPr lang="en-GB" sz="1867" dirty="0"/>
              <a:t>Relationships last, not because you deliver the best work every single time</a:t>
            </a:r>
          </a:p>
          <a:p>
            <a:endParaRPr lang="en-GB" sz="1867" dirty="0"/>
          </a:p>
          <a:p>
            <a:r>
              <a:rPr lang="en-GB" sz="1867" dirty="0"/>
              <a:t>Remember….no one ever built a really solid relationship on email!</a:t>
            </a:r>
          </a:p>
          <a:p>
            <a:endParaRPr lang="en-GB" sz="1867" dirty="0"/>
          </a:p>
          <a:p>
            <a:endParaRPr lang="en-GB" sz="1867" dirty="0"/>
          </a:p>
          <a:p>
            <a:endParaRPr lang="en-GB" sz="1867" dirty="0"/>
          </a:p>
          <a:p>
            <a:endParaRPr lang="en-GB" sz="1867" dirty="0"/>
          </a:p>
        </p:txBody>
      </p:sp>
      <p:pic>
        <p:nvPicPr>
          <p:cNvPr id="11" name="Picture 4" descr="Image result for relationships make the world go round">
            <a:extLst>
              <a:ext uri="{FF2B5EF4-FFF2-40B4-BE49-F238E27FC236}">
                <a16:creationId xmlns:a16="http://schemas.microsoft.com/office/drawing/2014/main" id="{52ECF480-DB74-421A-A626-6ED89B90F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658" y="1830231"/>
            <a:ext cx="3717743" cy="258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973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47BA8-93DB-4AD1-8843-E7A8100CE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Challenging</a:t>
            </a:r>
          </a:p>
        </p:txBody>
      </p:sp>
      <p:pic>
        <p:nvPicPr>
          <p:cNvPr id="4" name="Picture 8" descr="Image result for yes man danny wallace">
            <a:extLst>
              <a:ext uri="{FF2B5EF4-FFF2-40B4-BE49-F238E27FC236}">
                <a16:creationId xmlns:a16="http://schemas.microsoft.com/office/drawing/2014/main" id="{007AAFC5-3D3B-46F8-80F8-C4B65EDDE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0"/>
          <a:stretch/>
        </p:blipFill>
        <p:spPr bwMode="auto">
          <a:xfrm>
            <a:off x="7482350" y="1786467"/>
            <a:ext cx="3945757" cy="263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6716B6E-CFBB-400B-A6A8-3B6B6B780C79}"/>
              </a:ext>
            </a:extLst>
          </p:cNvPr>
          <p:cNvSpPr txBox="1">
            <a:spLocks/>
          </p:cNvSpPr>
          <p:nvPr/>
        </p:nvSpPr>
        <p:spPr>
          <a:xfrm>
            <a:off x="609601" y="1662608"/>
            <a:ext cx="6108855" cy="3532785"/>
          </a:xfrm>
          <a:prstGeom prst="rect">
            <a:avLst/>
          </a:prstGeom>
        </p:spPr>
        <p:txBody>
          <a:bodyPr vert="horz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67" dirty="0"/>
              <a:t>The Client is not always right!</a:t>
            </a:r>
          </a:p>
          <a:p>
            <a:endParaRPr lang="en-GB" sz="1867" dirty="0"/>
          </a:p>
          <a:p>
            <a:r>
              <a:rPr lang="en-GB" sz="1867" dirty="0"/>
              <a:t>‘Do for me’ vs ‘think for me’ – which creates the stronger relationship?</a:t>
            </a:r>
          </a:p>
          <a:p>
            <a:endParaRPr lang="en-GB" sz="1867" dirty="0"/>
          </a:p>
          <a:p>
            <a:r>
              <a:rPr lang="en-GB" sz="1867" dirty="0"/>
              <a:t>Strive to be as indispensable as you can be (it’s what’ll differentiate you)</a:t>
            </a:r>
          </a:p>
          <a:p>
            <a:endParaRPr lang="en-GB" sz="1867" dirty="0"/>
          </a:p>
          <a:p>
            <a:r>
              <a:rPr lang="en-GB" sz="1867" dirty="0"/>
              <a:t>Be important to your Client because you’re also important to their business</a:t>
            </a:r>
          </a:p>
          <a:p>
            <a:endParaRPr lang="en-GB" sz="1867" dirty="0"/>
          </a:p>
          <a:p>
            <a:endParaRPr lang="en-GB" sz="1867" dirty="0"/>
          </a:p>
        </p:txBody>
      </p:sp>
    </p:spTree>
    <p:extLst>
      <p:ext uri="{BB962C8B-B14F-4D97-AF65-F5344CB8AC3E}">
        <p14:creationId xmlns:p14="http://schemas.microsoft.com/office/powerpoint/2010/main" val="3556624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22FC9-585D-4466-B2EC-538F98F4C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6B985-A239-4FC6-80D3-64248B1E4B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267" y="1183130"/>
            <a:ext cx="6213987" cy="4775217"/>
          </a:xfrm>
        </p:spPr>
        <p:txBody>
          <a:bodyPr>
            <a:normAutofit lnSpcReduction="10000"/>
          </a:bodyPr>
          <a:lstStyle/>
          <a:p>
            <a:r>
              <a:rPr lang="en-GB" sz="1867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Context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8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pitch </a:t>
            </a:r>
            <a:r>
              <a:rPr lang="en-GB" sz="1867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request </a:t>
            </a:r>
            <a:r>
              <a:rPr lang="en-GB" sz="18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9 agencies</a:t>
            </a:r>
            <a:endParaRPr lang="en-GB" sz="1867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8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JFDI; ‘it’s our usual approach’; costing exercise</a:t>
            </a:r>
          </a:p>
          <a:p>
            <a:endParaRPr lang="en-GB" sz="1867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1867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Approach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8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Interrogated and questioned the </a:t>
            </a:r>
            <a:r>
              <a:rPr lang="en-GB" sz="1867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request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8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Re-framed the problem &gt; collaborated to write a brief &gt; stake holder buy-in</a:t>
            </a:r>
          </a:p>
          <a:p>
            <a:endParaRPr lang="en-GB" sz="1867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1867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Consequence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8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 the tone for our relationship (respect + value)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8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Receptive to our solution &gt; agency differentiation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8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Success breeds positivity</a:t>
            </a:r>
          </a:p>
          <a:p>
            <a:endParaRPr lang="en-GB" sz="1867" dirty="0"/>
          </a:p>
        </p:txBody>
      </p:sp>
      <p:pic>
        <p:nvPicPr>
          <p:cNvPr id="2050" name="Picture 2" descr="Image result for commitment quote">
            <a:extLst>
              <a:ext uri="{FF2B5EF4-FFF2-40B4-BE49-F238E27FC236}">
                <a16:creationId xmlns:a16="http://schemas.microsoft.com/office/drawing/2014/main" id="{072A6AD0-2D35-4D04-A35E-6CE8E51F00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6" b="22716"/>
          <a:stretch/>
        </p:blipFill>
        <p:spPr bwMode="auto">
          <a:xfrm>
            <a:off x="9055510" y="363657"/>
            <a:ext cx="2716441" cy="241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16A227-2034-4C1E-8F78-ED4C65109F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6" b="5632"/>
          <a:stretch/>
        </p:blipFill>
        <p:spPr>
          <a:xfrm>
            <a:off x="6937210" y="2865143"/>
            <a:ext cx="4834741" cy="2719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EDE1B8-239A-4925-9425-26633F014F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0" t="14751" r="10424" b="8498"/>
          <a:stretch/>
        </p:blipFill>
        <p:spPr>
          <a:xfrm>
            <a:off x="6955507" y="363657"/>
            <a:ext cx="1997576" cy="241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8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47BA8-93DB-4AD1-8843-E7A8100CE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Honesty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6716B6E-CFBB-400B-A6A8-3B6B6B780C79}"/>
              </a:ext>
            </a:extLst>
          </p:cNvPr>
          <p:cNvSpPr txBox="1">
            <a:spLocks/>
          </p:cNvSpPr>
          <p:nvPr/>
        </p:nvSpPr>
        <p:spPr>
          <a:xfrm>
            <a:off x="488592" y="1648816"/>
            <a:ext cx="6207177" cy="3827752"/>
          </a:xfrm>
          <a:prstGeom prst="rect">
            <a:avLst/>
          </a:prstGeom>
        </p:spPr>
        <p:txBody>
          <a:bodyPr vert="horz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67" dirty="0"/>
              <a:t>…really is the best approach!</a:t>
            </a:r>
          </a:p>
          <a:p>
            <a:endParaRPr lang="en-GB" sz="1867" dirty="0"/>
          </a:p>
          <a:p>
            <a:r>
              <a:rPr lang="en-GB" sz="1867" dirty="0"/>
              <a:t>No one is perfect all of the time</a:t>
            </a:r>
          </a:p>
          <a:p>
            <a:endParaRPr lang="en-GB" sz="1867" dirty="0"/>
          </a:p>
          <a:p>
            <a:r>
              <a:rPr lang="en-GB" sz="1867" dirty="0"/>
              <a:t>Play the long game (aren’t your oldest friends your most honest ones?)</a:t>
            </a:r>
          </a:p>
          <a:p>
            <a:endParaRPr lang="en-GB" sz="1867" dirty="0"/>
          </a:p>
          <a:p>
            <a:r>
              <a:rPr lang="en-GB" sz="1867" dirty="0"/>
              <a:t>Tip – do you know the ‘Values’ of your Client’s business? – </a:t>
            </a:r>
            <a:r>
              <a:rPr lang="en-GB" sz="1867" i="1" dirty="0"/>
              <a:t>Openness?, Integrity, Transparency?</a:t>
            </a:r>
          </a:p>
        </p:txBody>
      </p:sp>
      <p:pic>
        <p:nvPicPr>
          <p:cNvPr id="6" name="Picture 2" descr="Image result for honesty quote">
            <a:extLst>
              <a:ext uri="{FF2B5EF4-FFF2-40B4-BE49-F238E27FC236}">
                <a16:creationId xmlns:a16="http://schemas.microsoft.com/office/drawing/2014/main" id="{E8C19D93-3234-4C8C-962E-2713494B1F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8" t="2031" r="7286" b="11918"/>
          <a:stretch/>
        </p:blipFill>
        <p:spPr bwMode="auto">
          <a:xfrm>
            <a:off x="6959923" y="1730478"/>
            <a:ext cx="4876315" cy="257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678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22FC9-585D-4466-B2EC-538F98F4C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Honesty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BE1B4F-30E6-42E5-82D3-CF87DD96D5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26" t="10585" r="8567"/>
          <a:stretch/>
        </p:blipFill>
        <p:spPr>
          <a:xfrm>
            <a:off x="9122667" y="900564"/>
            <a:ext cx="2485157" cy="1791017"/>
          </a:xfrm>
          <a:prstGeom prst="rect">
            <a:avLst/>
          </a:prstGeom>
        </p:spPr>
      </p:pic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C9E56D0E-B28C-440E-898F-66F6654B31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2" r="17952" b="10585"/>
          <a:stretch/>
        </p:blipFill>
        <p:spPr>
          <a:xfrm>
            <a:off x="7094966" y="900564"/>
            <a:ext cx="1926129" cy="1791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5FC720-EF16-4C2C-B1C5-D8513C7FA5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" b="25207"/>
          <a:stretch/>
        </p:blipFill>
        <p:spPr>
          <a:xfrm>
            <a:off x="7099045" y="2793989"/>
            <a:ext cx="4522688" cy="2091059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657154D-50AA-46B1-B04F-C8B53E052B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267" y="1183130"/>
            <a:ext cx="6213987" cy="4775217"/>
          </a:xfrm>
        </p:spPr>
        <p:txBody>
          <a:bodyPr>
            <a:normAutofit lnSpcReduction="10000"/>
          </a:bodyPr>
          <a:lstStyle/>
          <a:p>
            <a:r>
              <a:rPr lang="en-GB" sz="1867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Context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8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Mars Petcare, mass sampling activation</a:t>
            </a:r>
            <a:endParaRPr lang="en-GB" sz="1867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8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new client; strict agency KPI’s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8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…eeek, we under-delivered!</a:t>
            </a:r>
          </a:p>
          <a:p>
            <a:endParaRPr lang="en-GB" sz="1867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1867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Approach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8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difficult option – full transparency!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8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Delicate education &gt; a mutual solution &gt; amended future planning</a:t>
            </a:r>
          </a:p>
          <a:p>
            <a:endParaRPr lang="en-GB" sz="1867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1867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Consequence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8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new exclusive relationship (avoiding pitches)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18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metrics for all future campaigns</a:t>
            </a:r>
          </a:p>
          <a:p>
            <a:endParaRPr lang="en-GB" sz="1867" dirty="0"/>
          </a:p>
        </p:txBody>
      </p:sp>
    </p:spTree>
    <p:extLst>
      <p:ext uri="{BB962C8B-B14F-4D97-AF65-F5344CB8AC3E}">
        <p14:creationId xmlns:p14="http://schemas.microsoft.com/office/powerpoint/2010/main" val="292324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IA Colours">
      <a:dk1>
        <a:sysClr val="windowText" lastClr="000000"/>
      </a:dk1>
      <a:lt1>
        <a:srgbClr val="000000"/>
      </a:lt1>
      <a:dk2>
        <a:srgbClr val="000000"/>
      </a:dk2>
      <a:lt2>
        <a:srgbClr val="000000"/>
      </a:lt2>
      <a:accent1>
        <a:srgbClr val="FFD331"/>
      </a:accent1>
      <a:accent2>
        <a:srgbClr val="D26188"/>
      </a:accent2>
      <a:accent3>
        <a:srgbClr val="F5834B"/>
      </a:accent3>
      <a:accent4>
        <a:srgbClr val="FFC000"/>
      </a:accent4>
      <a:accent5>
        <a:srgbClr val="4FABC3"/>
      </a:accent5>
      <a:accent6>
        <a:srgbClr val="4C6774"/>
      </a:accent6>
      <a:hlink>
        <a:srgbClr val="4FABC3"/>
      </a:hlink>
      <a:folHlink>
        <a:srgbClr val="4C6774"/>
      </a:folHlink>
    </a:clrScheme>
    <a:fontScheme name="AIA Font">
      <a:majorFont>
        <a:latin typeface="Inter"/>
        <a:ea typeface=""/>
        <a:cs typeface=""/>
      </a:majorFont>
      <a:minorFont>
        <a:latin typeface="Inter Light BE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3496</TotalTime>
  <Words>994</Words>
  <Application>Microsoft Office PowerPoint</Application>
  <PresentationFormat>Widescreen</PresentationFormat>
  <Paragraphs>201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DM Sans</vt:lpstr>
      <vt:lpstr>Euclid Flex Medium</vt:lpstr>
      <vt:lpstr>Inter</vt:lpstr>
      <vt:lpstr>Inter Light BETA</vt:lpstr>
      <vt:lpstr>tahoma</vt:lpstr>
      <vt:lpstr>tahoma</vt:lpstr>
      <vt:lpstr>Wingdings</vt:lpstr>
      <vt:lpstr>Office Theme</vt:lpstr>
      <vt:lpstr>PowerPoint Presentation</vt:lpstr>
      <vt:lpstr>About me</vt:lpstr>
      <vt:lpstr>PowerPoint Presentation</vt:lpstr>
      <vt:lpstr>But before we dive in</vt:lpstr>
      <vt:lpstr>Personable</vt:lpstr>
      <vt:lpstr>Challenging</vt:lpstr>
      <vt:lpstr>Challenging</vt:lpstr>
      <vt:lpstr>Honesty</vt:lpstr>
      <vt:lpstr>Honesty</vt:lpstr>
      <vt:lpstr>Flexibility</vt:lpstr>
      <vt:lpstr>Flexibility</vt:lpstr>
      <vt:lpstr>Empathy</vt:lpstr>
      <vt:lpstr>Empathy</vt:lpstr>
      <vt:lpstr>And finally…</vt:lpstr>
      <vt:lpstr>PowerPoint Presentation</vt:lpstr>
      <vt:lpstr>It’s been difficult!</vt:lpstr>
      <vt:lpstr>Pros and Cons</vt:lpstr>
      <vt:lpstr>Some practical tips</vt:lpstr>
      <vt:lpstr>Practical Tips</vt:lpstr>
      <vt:lpstr>Take-aways</vt:lpstr>
      <vt:lpstr>Good luck!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Terry Martin</dc:creator>
  <cp:lastModifiedBy>Fran Longford</cp:lastModifiedBy>
  <cp:revision>51</cp:revision>
  <dcterms:created xsi:type="dcterms:W3CDTF">2020-07-22T14:49:04Z</dcterms:created>
  <dcterms:modified xsi:type="dcterms:W3CDTF">2021-03-26T19:09:34Z</dcterms:modified>
</cp:coreProperties>
</file>