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20" r:id="rId3"/>
  </p:sldMasterIdLst>
  <p:notesMasterIdLst>
    <p:notesMasterId r:id="rId26"/>
  </p:notesMasterIdLst>
  <p:handoutMasterIdLst>
    <p:handoutMasterId r:id="rId27"/>
  </p:handoutMasterIdLst>
  <p:sldIdLst>
    <p:sldId id="2147474651" r:id="rId4"/>
    <p:sldId id="2145703704" r:id="rId5"/>
    <p:sldId id="2145704000" r:id="rId6"/>
    <p:sldId id="2145703916" r:id="rId7"/>
    <p:sldId id="2147474657" r:id="rId8"/>
    <p:sldId id="2145703997" r:id="rId9"/>
    <p:sldId id="2145703921" r:id="rId10"/>
    <p:sldId id="2145703923" r:id="rId11"/>
    <p:sldId id="2145703943" r:id="rId12"/>
    <p:sldId id="2147474419" r:id="rId13"/>
    <p:sldId id="2147474464" r:id="rId14"/>
    <p:sldId id="2147474468" r:id="rId15"/>
    <p:sldId id="2147474441" r:id="rId16"/>
    <p:sldId id="2147474399" r:id="rId17"/>
    <p:sldId id="2147474445" r:id="rId18"/>
    <p:sldId id="2147474454" r:id="rId19"/>
    <p:sldId id="2147474610" r:id="rId20"/>
    <p:sldId id="2145703844" r:id="rId21"/>
    <p:sldId id="2147474557" r:id="rId22"/>
    <p:sldId id="357" r:id="rId23"/>
    <p:sldId id="2147474602" r:id="rId24"/>
    <p:sldId id="2147474433" r:id="rId25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3602" userDrawn="1">
          <p15:clr>
            <a:srgbClr val="A4A3A4"/>
          </p15:clr>
        </p15:guide>
        <p15:guide id="7" orient="horz" pos="3185" userDrawn="1">
          <p15:clr>
            <a:srgbClr val="A4A3A4"/>
          </p15:clr>
        </p15:guide>
        <p15:guide id="9" pos="4758" userDrawn="1">
          <p15:clr>
            <a:srgbClr val="A4A3A4"/>
          </p15:clr>
        </p15:guide>
        <p15:guide id="10" pos="6187" userDrawn="1">
          <p15:clr>
            <a:srgbClr val="A4A3A4"/>
          </p15:clr>
        </p15:guide>
        <p15:guide id="11" orient="horz" pos="5884" userDrawn="1">
          <p15:clr>
            <a:srgbClr val="A4A3A4"/>
          </p15:clr>
        </p15:guide>
        <p15:guide id="16" pos="7140" userDrawn="1">
          <p15:clr>
            <a:srgbClr val="A4A3A4"/>
          </p15:clr>
        </p15:guide>
        <p15:guide id="17" orient="horz" pos="20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E32"/>
    <a:srgbClr val="181875"/>
    <a:srgbClr val="C00000"/>
    <a:srgbClr val="FF2F92"/>
    <a:srgbClr val="9437FF"/>
    <a:srgbClr val="181876"/>
    <a:srgbClr val="521B93"/>
    <a:srgbClr val="426EBD"/>
    <a:srgbClr val="AA2737"/>
    <a:srgbClr val="E39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429"/>
    <p:restoredTop sz="83669"/>
  </p:normalViewPr>
  <p:slideViewPr>
    <p:cSldViewPr snapToGrid="0" snapToObjects="1">
      <p:cViewPr varScale="1">
        <p:scale>
          <a:sx n="61" d="100"/>
          <a:sy n="61" d="100"/>
        </p:scale>
        <p:origin x="584" y="232"/>
      </p:cViewPr>
      <p:guideLst>
        <p:guide pos="3602"/>
        <p:guide orient="horz" pos="3185"/>
        <p:guide pos="4758"/>
        <p:guide pos="6187"/>
        <p:guide orient="horz" pos="5884"/>
        <p:guide pos="7140"/>
        <p:guide orient="horz" pos="20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7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2ACA54-3CE5-9D46-8496-6C0E932B7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57B4ED-AB93-EA43-A66C-D8A9BB83B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48CCB-4723-C349-997B-C70AF46B6ED9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4DEEB-069A-4E41-A5F0-5D3E34110C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643E0-1F3C-D34D-BB1B-F8F7928CAB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01B38-6088-664A-8D52-39A1A05DB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48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9.00am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Hyrbid</a:t>
            </a:r>
            <a:r>
              <a:rPr lang="en-US" dirty="0">
                <a:solidFill>
                  <a:srgbClr val="FF0000"/>
                </a:solidFill>
              </a:rPr>
              <a:t> Popular tree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GB" b="0" i="0" u="none" strike="noStrike" dirty="0">
                <a:solidFill>
                  <a:srgbClr val="1D2228"/>
                </a:solidFill>
                <a:effectLst/>
                <a:latin typeface="YahooSans VF"/>
              </a:rPr>
              <a:t>Growth Rate: 0.26 inches per day or 8 feet per year</a:t>
            </a:r>
          </a:p>
          <a:p>
            <a:pPr algn="l"/>
            <a:r>
              <a:rPr lang="en-GB" b="0" i="0" u="none" strike="noStrike" dirty="0">
                <a:solidFill>
                  <a:srgbClr val="1D2228"/>
                </a:solidFill>
                <a:effectLst/>
                <a:latin typeface="YahooSans VF"/>
              </a:rPr>
              <a:t>These fast-growing trees are a popular choice for many areas which require privacy, as these giant trees offer lots of shade. These towering trees typically reach a height of up to 50 feet, and have an average life span of about 50 years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8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402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Perceived – client believes but not / no longer real / the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841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80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11.45am</a:t>
            </a:r>
          </a:p>
          <a:p>
            <a:endParaRPr lang="en-US" dirty="0"/>
          </a:p>
          <a:p>
            <a:r>
              <a:rPr lang="en-US" dirty="0"/>
              <a:t>Flipchart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156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Flipchart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35440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284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12.45</a:t>
            </a:r>
          </a:p>
        </p:txBody>
      </p:sp>
    </p:spTree>
    <p:extLst>
      <p:ext uri="{BB962C8B-B14F-4D97-AF65-F5344CB8AC3E}">
        <p14:creationId xmlns:p14="http://schemas.microsoft.com/office/powerpoint/2010/main" val="871206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1319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56847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Cereal Partners</a:t>
            </a:r>
          </a:p>
          <a:p>
            <a:endParaRPr lang="en-US" dirty="0"/>
          </a:p>
          <a:p>
            <a:r>
              <a:rPr lang="en-US" dirty="0"/>
              <a:t>CX – someone has planned / invested in that.</a:t>
            </a:r>
          </a:p>
          <a:p>
            <a:endParaRPr lang="en-US" dirty="0"/>
          </a:p>
          <a:p>
            <a:r>
              <a:rPr lang="en-US" dirty="0"/>
              <a:t>CapitalOne – DM vs. Online Engagement  - started in pitch / envelopes on walls…continued throughout relationship – monthly reports </a:t>
            </a:r>
          </a:p>
          <a:p>
            <a:endParaRPr lang="en-US" dirty="0"/>
          </a:p>
          <a:p>
            <a:r>
              <a:rPr lang="en-US" dirty="0"/>
              <a:t>Repeat for competitors….Egg, Lloyds Bank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4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180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1.45pm</a:t>
            </a:r>
          </a:p>
          <a:p>
            <a:endParaRPr lang="en-US" dirty="0"/>
          </a:p>
          <a:p>
            <a:r>
              <a:rPr lang="en-US" dirty="0"/>
              <a:t>Willy Wonka takes a bow…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09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36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58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7300A-4823-45DE-0F5C-860A514C6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9A57A8-3CC6-0F20-36BF-E1CFE2035B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7B541-A614-0DA5-352E-C50AE18B4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Competitive advantage – washed out of business</a:t>
            </a:r>
          </a:p>
        </p:txBody>
      </p:sp>
    </p:spTree>
    <p:extLst>
      <p:ext uri="{BB962C8B-B14F-4D97-AF65-F5344CB8AC3E}">
        <p14:creationId xmlns:p14="http://schemas.microsoft.com/office/powerpoint/2010/main" val="1529106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264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49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93A26-C554-1546-8326-5BFF94771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3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457223" indent="-457223">
              <a:spcBef>
                <a:spcPts val="4267"/>
              </a:spcBef>
              <a:defRPr sz="3734"/>
            </a:lvl1pPr>
            <a:lvl2pPr marL="914446" indent="-457223">
              <a:spcBef>
                <a:spcPts val="4267"/>
              </a:spcBef>
              <a:defRPr sz="3734"/>
            </a:lvl2pPr>
            <a:lvl3pPr marL="1371669" indent="-457223">
              <a:spcBef>
                <a:spcPts val="4267"/>
              </a:spcBef>
              <a:defRPr sz="3734"/>
            </a:lvl3pPr>
            <a:lvl4pPr marL="1828891" indent="-457223">
              <a:spcBef>
                <a:spcPts val="4267"/>
              </a:spcBef>
              <a:defRPr sz="3734"/>
            </a:lvl4pPr>
            <a:lvl5pPr marL="2286114" indent="-457223">
              <a:spcBef>
                <a:spcPts val="4267"/>
              </a:spcBef>
              <a:defRPr sz="3734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7AB9-A163-F5C6-5005-C5BB5ABD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B7DA1-8A3B-BB8F-F4D0-714D74BF4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738D4-6C82-08FC-035C-98715201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8796A-0D97-4814-49B8-4621A9D7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B0DC8-190A-F8C3-6498-EC26A199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69A0C-1F53-00AE-954D-837C6355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40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4933-FE87-4794-27A6-A2C2B82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B9E47-7773-A6F4-CF93-B1A498FF1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FB96C-45AB-C98B-E361-EB6724A78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77A59-985C-D2D5-E238-552C26FCF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EE96F-0E3E-A93D-2D74-A98EB5E4F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AE582-22B0-24D1-57D9-3A6B8470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A5726-52AC-B263-DCB7-CB809685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4F382-DD96-ED53-F5A9-93F59B00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06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FB41-C71D-5D27-9C9A-943634EB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F4AD0-2BB0-BA6A-3D13-DB02A256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0963B-A9D6-3444-7036-797F34D3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A7C51-70BD-4FDE-3D6F-0382C570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0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753CF-26B7-F63D-CE22-77619EC7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256BE-C1A2-FCE9-AC97-9BAF5B55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6643-9029-4EE8-A36C-E8F8F605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4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66516-F366-6209-764A-897BFC57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ED806-55B8-D60F-7F18-B809EC0F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E42C9-ECB9-144D-B345-3A008ABC1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AB1A9-5C4F-DC83-B072-75483E0C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1122B-0D42-4109-FA74-8AB158C2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C0F8C-60AF-0719-5E3B-0C33C99E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7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C4BD-DFD7-CD13-4709-CB484DBF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7AE35-8D6B-EDF4-CB8F-17959B0C7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30219-3E77-13CA-987F-FCC88778F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2A54-83F5-0AF6-08EC-EEA84E7A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2E469-F39D-E14D-F81D-CEB697E0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C3EFE-D052-41F1-FBF5-9B9F3599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9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FC14-FD3C-A65A-E78E-45DE9354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BAAA5-8338-D7A5-C7F8-5C37A06BA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4FDF-E1E8-E994-EDD8-B5903C06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2C857-3F48-6254-22FA-920B768A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7967B-2CE1-AFA7-CB39-D8C18CF1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2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FA69F-EBC8-8943-9712-0B018B2BA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18963-1D61-3260-121D-FC8D13EB2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226B5-CCB5-6FEF-0EF0-CD6BA264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83AE4-AA75-FDBF-3746-0BDFAB05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148E1-DB26-3261-2170-A426BA9E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47FB-F435-85C3-5E72-B6788137C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6398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5834D-99D3-5899-CDCE-857A8DF2F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24" indent="0" algn="ctr">
              <a:buNone/>
              <a:defRPr sz="2133"/>
            </a:lvl2pPr>
            <a:lvl3pPr marL="975249" indent="0" algn="ctr">
              <a:buNone/>
              <a:defRPr sz="1920"/>
            </a:lvl3pPr>
            <a:lvl4pPr marL="1462873" indent="0" algn="ctr">
              <a:buNone/>
              <a:defRPr sz="1707"/>
            </a:lvl4pPr>
            <a:lvl5pPr marL="1950498" indent="0" algn="ctr">
              <a:buNone/>
              <a:defRPr sz="1707"/>
            </a:lvl5pPr>
            <a:lvl6pPr marL="2438122" indent="0" algn="ctr">
              <a:buNone/>
              <a:defRPr sz="1707"/>
            </a:lvl6pPr>
            <a:lvl7pPr marL="2925746" indent="0" algn="ctr">
              <a:buNone/>
              <a:defRPr sz="1707"/>
            </a:lvl7pPr>
            <a:lvl8pPr marL="3413370" indent="0" algn="ctr">
              <a:buNone/>
              <a:defRPr sz="1707"/>
            </a:lvl8pPr>
            <a:lvl9pPr marL="3900995" indent="0" algn="ctr">
              <a:buNone/>
              <a:defRPr sz="1707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89F02-56C1-164A-9DE7-C17F36A1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E19F4-0A96-E78E-1ADF-4705C049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FA66-BA48-D14B-DA02-BF0FE55C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43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06D9-FB0A-5C5B-DFF6-7EDF0AAB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9A658-B549-4BF6-4DF8-3B10A697F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D381-8539-9980-1356-D710305D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C6E51-15D2-2190-BB70-FA410F32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7319-C824-D8B1-6DDF-BD08F680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5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600E-761D-F273-E055-F100ACD9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13" y="2431628"/>
            <a:ext cx="14955977" cy="4057226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6DC1-D791-7D4E-75C5-E27E4182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13" y="6527239"/>
            <a:ext cx="14955977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249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2873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498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12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574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37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0995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21619-8D22-8B74-4B7E-7A3A479F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BDB3-4FC0-707A-A4C0-B05EB5ED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D1556-5C46-61D2-8AA7-71BE342C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56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7AB9-A163-F5C6-5005-C5BB5ABD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B7DA1-8A3B-BB8F-F4D0-714D74BF4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738D4-6C82-08FC-035C-98715201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8796A-0D97-4814-49B8-4621A9D7D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B0DC8-190A-F8C3-6498-EC26A199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69A0C-1F53-00AE-954D-837C6355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4933-FE87-4794-27A6-A2C2B828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519291"/>
            <a:ext cx="14955977" cy="188524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B9E47-7773-A6F4-CF93-B1A498FF1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24" indent="0">
              <a:buNone/>
              <a:defRPr sz="2133" b="1"/>
            </a:lvl2pPr>
            <a:lvl3pPr marL="975249" indent="0">
              <a:buNone/>
              <a:defRPr sz="1920" b="1"/>
            </a:lvl3pPr>
            <a:lvl4pPr marL="1462873" indent="0">
              <a:buNone/>
              <a:defRPr sz="1707" b="1"/>
            </a:lvl4pPr>
            <a:lvl5pPr marL="1950498" indent="0">
              <a:buNone/>
              <a:defRPr sz="1707" b="1"/>
            </a:lvl5pPr>
            <a:lvl6pPr marL="2438122" indent="0">
              <a:buNone/>
              <a:defRPr sz="1707" b="1"/>
            </a:lvl6pPr>
            <a:lvl7pPr marL="2925746" indent="0">
              <a:buNone/>
              <a:defRPr sz="1707" b="1"/>
            </a:lvl7pPr>
            <a:lvl8pPr marL="3413370" indent="0">
              <a:buNone/>
              <a:defRPr sz="1707" b="1"/>
            </a:lvl8pPr>
            <a:lvl9pPr marL="3900995" indent="0">
              <a:buNone/>
              <a:defRPr sz="170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FB96C-45AB-C98B-E361-EB6724A78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77A59-985C-D2D5-E238-552C26FCF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509" y="2390987"/>
            <a:ext cx="7371870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24" indent="0">
              <a:buNone/>
              <a:defRPr sz="2133" b="1"/>
            </a:lvl2pPr>
            <a:lvl3pPr marL="975249" indent="0">
              <a:buNone/>
              <a:defRPr sz="1920" b="1"/>
            </a:lvl3pPr>
            <a:lvl4pPr marL="1462873" indent="0">
              <a:buNone/>
              <a:defRPr sz="1707" b="1"/>
            </a:lvl4pPr>
            <a:lvl5pPr marL="1950498" indent="0">
              <a:buNone/>
              <a:defRPr sz="1707" b="1"/>
            </a:lvl5pPr>
            <a:lvl6pPr marL="2438122" indent="0">
              <a:buNone/>
              <a:defRPr sz="1707" b="1"/>
            </a:lvl6pPr>
            <a:lvl7pPr marL="2925746" indent="0">
              <a:buNone/>
              <a:defRPr sz="1707" b="1"/>
            </a:lvl7pPr>
            <a:lvl8pPr marL="3413370" indent="0">
              <a:buNone/>
              <a:defRPr sz="1707" b="1"/>
            </a:lvl8pPr>
            <a:lvl9pPr marL="3900995" indent="0">
              <a:buNone/>
              <a:defRPr sz="170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EE96F-0E3E-A93D-2D74-A98EB5E4F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509" y="3562773"/>
            <a:ext cx="7371870" cy="524030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AAE582-22B0-24D1-57D9-3A6B8470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8A5726-52AC-B263-DCB7-CB809685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4F382-DD96-ED53-F5A9-93F59B00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7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7FB41-C71D-5D27-9C9A-943634EB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F4AD0-2BB0-BA6A-3D13-DB02A256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0963B-A9D6-3444-7036-797F34D37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A7C51-70BD-4FDE-3D6F-0382C5705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4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753CF-26B7-F63D-CE22-77619EC7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256BE-C1A2-FCE9-AC97-9BAF5B55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16643-9029-4EE8-A36C-E8F8F605C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98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66516-F366-6209-764A-897BFC57A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ED806-55B8-D60F-7F18-B809EC0F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E42C9-ECB9-144D-B345-3A008ABC1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24" indent="0">
              <a:buNone/>
              <a:defRPr sz="1493"/>
            </a:lvl2pPr>
            <a:lvl3pPr marL="975249" indent="0">
              <a:buNone/>
              <a:defRPr sz="1280"/>
            </a:lvl3pPr>
            <a:lvl4pPr marL="1462873" indent="0">
              <a:buNone/>
              <a:defRPr sz="1067"/>
            </a:lvl4pPr>
            <a:lvl5pPr marL="1950498" indent="0">
              <a:buNone/>
              <a:defRPr sz="1067"/>
            </a:lvl5pPr>
            <a:lvl6pPr marL="2438122" indent="0">
              <a:buNone/>
              <a:defRPr sz="1067"/>
            </a:lvl6pPr>
            <a:lvl7pPr marL="2925746" indent="0">
              <a:buNone/>
              <a:defRPr sz="1067"/>
            </a:lvl7pPr>
            <a:lvl8pPr marL="3413370" indent="0">
              <a:buNone/>
              <a:defRPr sz="1067"/>
            </a:lvl8pPr>
            <a:lvl9pPr marL="3900995" indent="0">
              <a:buNone/>
              <a:defRPr sz="10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AB1A9-5C4F-DC83-B072-75483E0C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1122B-0D42-4109-FA74-8AB158C2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C0F8C-60AF-0719-5E3B-0C33C99E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42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C4BD-DFD7-CD13-4709-CB484DBF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7AE35-8D6B-EDF4-CB8F-17959B0C7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24" indent="0">
              <a:buNone/>
              <a:defRPr sz="2987"/>
            </a:lvl2pPr>
            <a:lvl3pPr marL="975249" indent="0">
              <a:buNone/>
              <a:defRPr sz="2560"/>
            </a:lvl3pPr>
            <a:lvl4pPr marL="1462873" indent="0">
              <a:buNone/>
              <a:defRPr sz="2133"/>
            </a:lvl4pPr>
            <a:lvl5pPr marL="1950498" indent="0">
              <a:buNone/>
              <a:defRPr sz="2133"/>
            </a:lvl5pPr>
            <a:lvl6pPr marL="2438122" indent="0">
              <a:buNone/>
              <a:defRPr sz="2133"/>
            </a:lvl6pPr>
            <a:lvl7pPr marL="2925746" indent="0">
              <a:buNone/>
              <a:defRPr sz="2133"/>
            </a:lvl7pPr>
            <a:lvl8pPr marL="3413370" indent="0">
              <a:buNone/>
              <a:defRPr sz="2133"/>
            </a:lvl8pPr>
            <a:lvl9pPr marL="3900995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30219-3E77-13CA-987F-FCC88778F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24" indent="0">
              <a:buNone/>
              <a:defRPr sz="1493"/>
            </a:lvl2pPr>
            <a:lvl3pPr marL="975249" indent="0">
              <a:buNone/>
              <a:defRPr sz="1280"/>
            </a:lvl3pPr>
            <a:lvl4pPr marL="1462873" indent="0">
              <a:buNone/>
              <a:defRPr sz="1067"/>
            </a:lvl4pPr>
            <a:lvl5pPr marL="1950498" indent="0">
              <a:buNone/>
              <a:defRPr sz="1067"/>
            </a:lvl5pPr>
            <a:lvl6pPr marL="2438122" indent="0">
              <a:buNone/>
              <a:defRPr sz="1067"/>
            </a:lvl6pPr>
            <a:lvl7pPr marL="2925746" indent="0">
              <a:buNone/>
              <a:defRPr sz="1067"/>
            </a:lvl7pPr>
            <a:lvl8pPr marL="3413370" indent="0">
              <a:buNone/>
              <a:defRPr sz="1067"/>
            </a:lvl8pPr>
            <a:lvl9pPr marL="3900995" indent="0">
              <a:buNone/>
              <a:defRPr sz="1067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E2A54-83F5-0AF6-08EC-EEA84E7A4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2E469-F39D-E14D-F81D-CEB697E0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C3EFE-D052-41F1-FBF5-9B9F3599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05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FC14-FD3C-A65A-E78E-45DE9354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BAAA5-8338-D7A5-C7F8-5C37A06BA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D4FDF-E1E8-E994-EDD8-B5903C06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2C857-3F48-6254-22FA-920B768A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7967B-2CE1-AFA7-CB39-D8C18CF1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92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FA69F-EBC8-8943-9712-0B018B2BA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9127" y="519289"/>
            <a:ext cx="3738994" cy="82657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18963-1D61-3260-121D-FC8D13EB2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44" y="519289"/>
            <a:ext cx="11000229" cy="82657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226B5-CCB5-6FEF-0EF0-CD6BA264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83AE4-AA75-FDBF-3746-0BDFAB05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148E1-DB26-3261-2170-A426BA9E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7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66298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0"/>
            <a:ext cx="13953493" cy="5950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168922"/>
            <a:ext cx="13953493" cy="88235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67"/>
            </a:lvl1pPr>
            <a:lvl2pPr marL="0" indent="304815" algn="ctr">
              <a:spcBef>
                <a:spcPts val="0"/>
              </a:spcBef>
              <a:buSzTx/>
              <a:buNone/>
              <a:defRPr sz="4267"/>
            </a:lvl2pPr>
            <a:lvl3pPr marL="0" indent="609630" algn="ctr">
              <a:spcBef>
                <a:spcPts val="0"/>
              </a:spcBef>
              <a:buSzTx/>
              <a:buNone/>
              <a:defRPr sz="4267"/>
            </a:lvl3pPr>
            <a:lvl4pPr marL="0" indent="914446" algn="ctr">
              <a:spcBef>
                <a:spcPts val="0"/>
              </a:spcBef>
              <a:buSzTx/>
              <a:buNone/>
              <a:defRPr sz="4267"/>
            </a:lvl4pPr>
            <a:lvl5pPr marL="0" indent="1219261" algn="ctr">
              <a:spcBef>
                <a:spcPts val="0"/>
              </a:spcBef>
              <a:buSzTx/>
              <a:buNone/>
              <a:defRPr sz="42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70913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47FB-F435-85C3-5E72-B6788137C5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5834D-99D3-5899-CDCE-857A8DF2F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89F02-56C1-164A-9DE7-C17F36A1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E19F4-0A96-E78E-1ADF-4705C049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FA66-BA48-D14B-DA02-BF0FE55C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2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A06D9-FB0A-5C5B-DFF6-7EDF0AAB7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9A658-B549-4BF6-4DF8-3B10A697F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6D381-8539-9980-1356-D710305D5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C6E51-15D2-2190-BB70-FA410F326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E7319-C824-D8B1-6DDF-BD08F680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7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E600E-761D-F273-E055-F100ACD99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66DC1-D791-7D4E-75C5-E27E4182D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21619-8D22-8B74-4B7E-7A3A479F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BDB3-4FC0-707A-A4C0-B05EB5ED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D1556-5C46-61D2-8AA7-71BE342C0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5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04383" y="9251950"/>
            <a:ext cx="51456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706" r:id="rId6"/>
  </p:sldLayoutIdLst>
  <p:transition spd="med"/>
  <p:txStyles>
    <p:titleStyle>
      <a:lvl1pPr marL="0" marR="0" indent="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04815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0963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91444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21926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52407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82889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133707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438522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92696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185393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778089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370785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963482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556178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148874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4741570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334267" marR="0" indent="-592696" algn="l" defTabSz="778972" rtl="0" eaLnBrk="1" latinLnBrk="0" hangingPunct="1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04815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09630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91444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21926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524076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828891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133707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438522" algn="ctr" defTabSz="778972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FC814-38B1-37E7-D1B6-A70A776F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ECB7B-D7B1-F60F-52AD-0FEF0FE0C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7B306-39E1-E65D-C198-1B530354B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FBFC-A4C8-A184-C245-AA788BBC2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2B3A7-20B1-9C0D-990D-310E653CA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8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FC814-38B1-37E7-D1B6-A70A776F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519291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ECB7B-D7B1-F60F-52AD-0FEF0FE0C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7B306-39E1-E65D-C198-1B530354B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143" y="9040144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31E68-9FA8-BB47-87F8-7DB34C84C1F1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FBFC-A4C8-A184-C245-AA788BBC2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962" y="9040144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2B3A7-20B1-9C0D-990D-310E653CA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6561" y="9040144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26542-AA57-8A46-B735-5A68865F2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5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75249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12" indent="-243812" algn="l" defTabSz="975249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436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61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684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10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1934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558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183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4807" indent="-243812" algn="l" defTabSz="975249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24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249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873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98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122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746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370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0995" algn="l" defTabSz="975249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A9F0F2-D7FA-A5FD-0E29-ED6526356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07"/>
          <a:stretch/>
        </p:blipFill>
        <p:spPr>
          <a:xfrm>
            <a:off x="0" y="0"/>
            <a:ext cx="17553623" cy="98059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936B2B-8435-6FFB-93FD-C31D7D447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84" y="1911971"/>
            <a:ext cx="15363195" cy="1885245"/>
          </a:xfrm>
        </p:spPr>
        <p:txBody>
          <a:bodyPr>
            <a:noAutofit/>
          </a:bodyPr>
          <a:lstStyle/>
          <a:p>
            <a:pPr algn="l"/>
            <a:br>
              <a:rPr lang="en-US" sz="5400" dirty="0">
                <a:solidFill>
                  <a:schemeClr val="tx1"/>
                </a:solidFill>
                <a:highlight>
                  <a:srgbClr val="C00000"/>
                </a:highlight>
                <a:latin typeface="Gotham-Medium" panose="0200050405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br>
              <a:rPr lang="en-US" sz="5400" dirty="0">
                <a:solidFill>
                  <a:schemeClr val="tx1"/>
                </a:solidFill>
                <a:highlight>
                  <a:srgbClr val="C00000"/>
                </a:highlight>
                <a:latin typeface="Gotham-Medium" panose="0200050405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highlight>
                  <a:srgbClr val="C00000"/>
                </a:highlight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br>
              <a:rPr lang="en-US" sz="7200" b="1" dirty="0">
                <a:solidFill>
                  <a:schemeClr val="bg1"/>
                </a:solidFill>
                <a:highlight>
                  <a:srgbClr val="C00000"/>
                </a:highlight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highlight>
                  <a:srgbClr val="C00000"/>
                </a:highlight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GROWING EXISTING </a:t>
            </a:r>
            <a:br>
              <a:rPr lang="en-US" sz="7200" b="1" dirty="0">
                <a:solidFill>
                  <a:schemeClr val="bg1"/>
                </a:solidFill>
                <a:highlight>
                  <a:srgbClr val="C00000"/>
                </a:highlight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highlight>
                  <a:srgbClr val="C00000"/>
                </a:highlight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CLIENT BUSINESS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55A110-642A-0890-A9EE-EBF76D911EE0}"/>
              </a:ext>
            </a:extLst>
          </p:cNvPr>
          <p:cNvSpPr txBox="1">
            <a:spLocks/>
          </p:cNvSpPr>
          <p:nvPr/>
        </p:nvSpPr>
        <p:spPr>
          <a:xfrm>
            <a:off x="683684" y="7020608"/>
            <a:ext cx="8300267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304815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609630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914446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219261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524076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828891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2133707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2438522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C00000"/>
                </a:highlight>
                <a:uLnTx/>
                <a:uFillTx/>
                <a:latin typeface="Gotham-Medium" panose="0200050405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  <a:t> </a:t>
            </a:r>
            <a:b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C00000"/>
                </a:highlight>
                <a:uLnTx/>
                <a:uFillTx/>
                <a:latin typeface="Gotham-Medium" panose="0200050405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</a:br>
            <a:r>
              <a:rPr lang="en-US" sz="3200" dirty="0">
                <a:solidFill>
                  <a:schemeClr val="bg1"/>
                </a:solidFill>
                <a:highlight>
                  <a:srgbClr val="C00000"/>
                </a:highlight>
                <a:latin typeface="Gotham-Medium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ALLIANCE DIPLOMA IN </a:t>
            </a: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highlight>
                  <a:srgbClr val="C00000"/>
                </a:highlight>
                <a:latin typeface="Gotham-Medium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STRATEGY,</a:t>
            </a: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highlight>
                  <a:srgbClr val="C00000"/>
                </a:highlight>
                <a:latin typeface="Gotham-Medium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CREATIVITY &amp; </a:t>
            </a: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  <a:highlight>
                  <a:srgbClr val="C00000"/>
                </a:highlight>
                <a:latin typeface="Gotham-Medium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COMMUNICATIONS</a:t>
            </a: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C00000"/>
              </a:highlight>
              <a:uLnTx/>
              <a:uFillTx/>
              <a:latin typeface="Gotham-Medium" panose="02000604040000020004" pitchFamily="2" charset="0"/>
              <a:ea typeface="MS Gothic" panose="020B0609070205080204" pitchFamily="49" charset="-128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C00000"/>
                </a:highlight>
                <a:uLnTx/>
                <a:uFillTx/>
                <a:latin typeface="Gotham-Medium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  <a:t>18/01/24</a:t>
            </a: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bg1"/>
              </a:solidFill>
              <a:highlight>
                <a:srgbClr val="C00000"/>
              </a:highlight>
              <a:latin typeface="Gotham-Medium" panose="0200060404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bg1"/>
              </a:solidFill>
              <a:highlight>
                <a:srgbClr val="C00000"/>
              </a:highlight>
              <a:latin typeface="Gotham-Bold" panose="02000604040000020004" pitchFamily="2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C00000"/>
              </a:highlight>
              <a:uLnTx/>
              <a:uFillTx/>
              <a:latin typeface="Gotham-Bold" panose="02000604040000020004" pitchFamily="2" charset="0"/>
              <a:ea typeface="MS Gothic" panose="020B0609070205080204" pitchFamily="49" charset="-128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1867764A-34CF-9CDE-B7B2-D0BEE49FE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79" y="8631042"/>
            <a:ext cx="1074172" cy="704427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09F6E163-53CD-8EF6-DFDB-184418EFA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26" y="8578188"/>
            <a:ext cx="2457399" cy="1010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51B697-1FE3-0ECC-8A5D-1075B9C8E47C}"/>
              </a:ext>
            </a:extLst>
          </p:cNvPr>
          <p:cNvSpPr txBox="1"/>
          <p:nvPr/>
        </p:nvSpPr>
        <p:spPr>
          <a:xfrm>
            <a:off x="14947542" y="8377962"/>
            <a:ext cx="16364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012880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396E6-785A-0581-7179-E16AD6E15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75" t="792" r="16152" b="38418"/>
          <a:stretch/>
        </p:blipFill>
        <p:spPr>
          <a:xfrm>
            <a:off x="0" y="0"/>
            <a:ext cx="6412864" cy="9903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33F0D1-944D-A76C-A581-EDC1A25A4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02"/>
          <a:stretch/>
        </p:blipFill>
        <p:spPr>
          <a:xfrm>
            <a:off x="9385222" y="2339162"/>
            <a:ext cx="4529719" cy="4848447"/>
          </a:xfrm>
          <a:prstGeom prst="rect">
            <a:avLst/>
          </a:prstGeom>
          <a:solidFill>
            <a:srgbClr val="181876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443273" y="4403324"/>
            <a:ext cx="5969591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GB" sz="6000" u="none" strike="noStrike" dirty="0">
                <a:solidFill>
                  <a:schemeClr val="bg1"/>
                </a:solidFill>
                <a:effectLst/>
                <a:highlight>
                  <a:srgbClr val="BC2E32"/>
                </a:highlight>
                <a:latin typeface="Gotham-Medium" panose="02000604040000020004" pitchFamily="2" charset="0"/>
              </a:rPr>
              <a:t>Setting Growth Targets</a:t>
            </a:r>
          </a:p>
          <a:p>
            <a:pPr algn="l" defTabSz="1300460" hangingPunct="1"/>
            <a:endParaRPr lang="en-US" sz="6000" kern="1200" dirty="0">
              <a:solidFill>
                <a:prstClr val="white"/>
              </a:solidFill>
              <a:highlight>
                <a:srgbClr val="BC2E32"/>
              </a:highlight>
              <a:latin typeface="Gotham-Medium" panose="0200060404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AE91F-7922-4716-CDD3-C5585B37D3CB}"/>
              </a:ext>
            </a:extLst>
          </p:cNvPr>
          <p:cNvSpPr txBox="1"/>
          <p:nvPr/>
        </p:nvSpPr>
        <p:spPr>
          <a:xfrm>
            <a:off x="8040290" y="2060644"/>
            <a:ext cx="12596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81876"/>
                </a:solidFill>
                <a:latin typeface="Gotham-Bold" panose="02000604040000020004" pitchFamily="2" charset="0"/>
              </a:rPr>
              <a:t>S</a:t>
            </a:r>
          </a:p>
          <a:p>
            <a:r>
              <a:rPr lang="en-US" sz="7200" b="1" dirty="0">
                <a:solidFill>
                  <a:srgbClr val="181876"/>
                </a:solidFill>
                <a:latin typeface="Gotham-Bold" panose="02000604040000020004" pitchFamily="2" charset="0"/>
              </a:rPr>
              <a:t>M</a:t>
            </a:r>
          </a:p>
          <a:p>
            <a:r>
              <a:rPr lang="en-US" sz="7200" b="1" dirty="0">
                <a:solidFill>
                  <a:srgbClr val="181876"/>
                </a:solidFill>
                <a:latin typeface="Gotham-Bold" panose="02000604040000020004" pitchFamily="2" charset="0"/>
              </a:rPr>
              <a:t>A</a:t>
            </a:r>
          </a:p>
          <a:p>
            <a:r>
              <a:rPr lang="en-US" sz="7200" b="1" dirty="0">
                <a:solidFill>
                  <a:srgbClr val="181876"/>
                </a:solidFill>
                <a:latin typeface="Gotham-Bold" panose="02000604040000020004" pitchFamily="2" charset="0"/>
              </a:rPr>
              <a:t>R</a:t>
            </a:r>
          </a:p>
          <a:p>
            <a:r>
              <a:rPr lang="en-US" sz="7200" b="1" dirty="0">
                <a:solidFill>
                  <a:srgbClr val="181876"/>
                </a:solidFill>
                <a:latin typeface="Gotham-Bold" panose="02000604040000020004" pitchFamily="2" charset="0"/>
              </a:rPr>
              <a:t>T</a:t>
            </a:r>
            <a:endParaRPr lang="en-US" b="1" dirty="0">
              <a:solidFill>
                <a:srgbClr val="181876"/>
              </a:solidFill>
              <a:latin typeface="Gotham-Bold" panose="02000604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090DE-B11A-C466-1505-46DE6BA6E17B}"/>
              </a:ext>
            </a:extLst>
          </p:cNvPr>
          <p:cNvSpPr txBox="1"/>
          <p:nvPr/>
        </p:nvSpPr>
        <p:spPr>
          <a:xfrm>
            <a:off x="13703597" y="4198354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BC2E32"/>
                </a:solidFill>
                <a:latin typeface="Gotham-Medium" panose="02000604040000020004" pitchFamily="2" charset="0"/>
              </a:rPr>
              <a:t>Approaches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9E3F4-4627-8C67-E1A1-C93DEF8E6EF5}"/>
              </a:ext>
            </a:extLst>
          </p:cNvPr>
          <p:cNvSpPr txBox="1"/>
          <p:nvPr/>
        </p:nvSpPr>
        <p:spPr>
          <a:xfrm>
            <a:off x="13021397" y="5369816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BC2E32"/>
                </a:solidFill>
                <a:latin typeface="Gotham-Medium" panose="02000604040000020004" pitchFamily="2" charset="0"/>
              </a:rPr>
              <a:t>Proposals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A96E9-458C-A2E5-4F6F-99033099078E}"/>
              </a:ext>
            </a:extLst>
          </p:cNvPr>
          <p:cNvSpPr txBox="1"/>
          <p:nvPr/>
        </p:nvSpPr>
        <p:spPr>
          <a:xfrm>
            <a:off x="12366023" y="6541278"/>
            <a:ext cx="1090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BC2E32"/>
                </a:solidFill>
                <a:latin typeface="Gotham-Medium" panose="02000604040000020004" pitchFamily="2" charset="0"/>
              </a:rPr>
              <a:t>Wins</a:t>
            </a:r>
          </a:p>
        </p:txBody>
      </p:sp>
    </p:spTree>
    <p:extLst>
      <p:ext uri="{BB962C8B-B14F-4D97-AF65-F5344CB8AC3E}">
        <p14:creationId xmlns:p14="http://schemas.microsoft.com/office/powerpoint/2010/main" val="1328810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B2589-2C02-2860-128C-F37253709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95" r="29364"/>
          <a:stretch/>
        </p:blipFill>
        <p:spPr>
          <a:xfrm>
            <a:off x="0" y="0"/>
            <a:ext cx="6412864" cy="9775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443273" y="4403324"/>
            <a:ext cx="5969591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GB" sz="6000" u="none" strike="noStrike" dirty="0">
                <a:solidFill>
                  <a:schemeClr val="bg1"/>
                </a:solidFill>
                <a:effectLst/>
                <a:highlight>
                  <a:srgbClr val="BC2E32"/>
                </a:highlight>
                <a:latin typeface="Gotham-Medium" panose="02000604040000020004" pitchFamily="2" charset="0"/>
              </a:rPr>
              <a:t>Our</a:t>
            </a:r>
          </a:p>
          <a:p>
            <a:pPr algn="l" defTabSz="1300460" hangingPunct="1"/>
            <a:r>
              <a:rPr lang="en-GB" sz="6000" dirty="0">
                <a:solidFill>
                  <a:schemeClr val="bg1"/>
                </a:solidFill>
                <a:highlight>
                  <a:srgbClr val="BC2E32"/>
                </a:highlight>
                <a:latin typeface="Gotham-Medium" panose="02000604040000020004" pitchFamily="2" charset="0"/>
              </a:rPr>
              <a:t>Ideal</a:t>
            </a:r>
          </a:p>
          <a:p>
            <a:pPr algn="l" defTabSz="1300460" hangingPunct="1"/>
            <a:r>
              <a:rPr lang="en-GB" sz="6000" u="none" strike="noStrike" dirty="0">
                <a:solidFill>
                  <a:schemeClr val="bg1"/>
                </a:solidFill>
                <a:effectLst/>
                <a:highlight>
                  <a:srgbClr val="BC2E32"/>
                </a:highlight>
                <a:latin typeface="Gotham-Medium" panose="02000604040000020004" pitchFamily="2" charset="0"/>
              </a:rPr>
              <a:t>Client</a:t>
            </a:r>
          </a:p>
          <a:p>
            <a:pPr algn="l" defTabSz="1300460" hangingPunct="1"/>
            <a:endParaRPr lang="en-US" sz="6000" kern="1200" dirty="0">
              <a:solidFill>
                <a:prstClr val="white"/>
              </a:solidFill>
              <a:highlight>
                <a:srgbClr val="BC2E32"/>
              </a:highlight>
              <a:latin typeface="Gotham-Medium" panose="0200060404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59540C-113C-965D-BB05-67E09C4B7781}"/>
              </a:ext>
            </a:extLst>
          </p:cNvPr>
          <p:cNvSpPr txBox="1"/>
          <p:nvPr/>
        </p:nvSpPr>
        <p:spPr>
          <a:xfrm>
            <a:off x="8472510" y="3779426"/>
            <a:ext cx="3662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sym typeface="Helvetica Light"/>
              </a:rPr>
              <a:t>Profile &amp;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81876"/>
                </a:solidFill>
                <a:latin typeface="Gotham-Medium" panose="02000604040000020004" pitchFamily="2" charset="0"/>
              </a:rPr>
              <a:t>Reputation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Gotham-Medium" panose="02000604040000020004" pitchFamily="2" charset="0"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B8A10-35EB-8660-B2F1-87AD4088464D}"/>
              </a:ext>
            </a:extLst>
          </p:cNvPr>
          <p:cNvSpPr txBox="1"/>
          <p:nvPr/>
        </p:nvSpPr>
        <p:spPr>
          <a:xfrm>
            <a:off x="12314197" y="3926270"/>
            <a:ext cx="3416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81876"/>
                </a:solidFill>
                <a:latin typeface="Gotham-Medium" panose="02000604040000020004" pitchFamily="2" charset="0"/>
              </a:rPr>
              <a:t>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D43F4-8136-E3A7-2972-01ACE43821B2}"/>
              </a:ext>
            </a:extLst>
          </p:cNvPr>
          <p:cNvSpPr txBox="1"/>
          <p:nvPr/>
        </p:nvSpPr>
        <p:spPr>
          <a:xfrm>
            <a:off x="8294794" y="7231324"/>
            <a:ext cx="3498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sym typeface="Helvetica Light"/>
              </a:rPr>
              <a:t>Client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181876"/>
                </a:solidFill>
                <a:latin typeface="Gotham-Medium" panose="02000604040000020004" pitchFamily="2" charset="0"/>
              </a:rPr>
              <a:t>Satisfaction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Gotham-Medium" panose="02000604040000020004" pitchFamily="2" charset="0"/>
              <a:sym typeface="Helvetica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1715F-D121-E40A-7953-03CD1C99ACEC}"/>
              </a:ext>
            </a:extLst>
          </p:cNvPr>
          <p:cNvSpPr txBox="1"/>
          <p:nvPr/>
        </p:nvSpPr>
        <p:spPr>
          <a:xfrm>
            <a:off x="12242276" y="7231324"/>
            <a:ext cx="3560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sym typeface="Helvetica Light"/>
              </a:rPr>
              <a:t>Internal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sym typeface="Helvetica Light"/>
              </a:rPr>
              <a:t> Motivation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AB8D41-7F5D-E618-E181-2A764AD00E71}"/>
              </a:ext>
            </a:extLst>
          </p:cNvPr>
          <p:cNvCxnSpPr>
            <a:cxnSpLocks/>
          </p:cNvCxnSpPr>
          <p:nvPr/>
        </p:nvCxnSpPr>
        <p:spPr>
          <a:xfrm>
            <a:off x="12067908" y="1275131"/>
            <a:ext cx="31566" cy="7179171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31DCB3-4D88-FAAA-8884-D30ED82A3C33}"/>
              </a:ext>
            </a:extLst>
          </p:cNvPr>
          <p:cNvCxnSpPr>
            <a:cxnSpLocks/>
          </p:cNvCxnSpPr>
          <p:nvPr/>
        </p:nvCxnSpPr>
        <p:spPr>
          <a:xfrm flipH="1">
            <a:off x="8436816" y="4892236"/>
            <a:ext cx="7130293" cy="44152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A2AE730-E841-536E-C1A5-971CDAE5A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473" y="1819040"/>
            <a:ext cx="1739013" cy="17390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26EB72-BFBD-CA47-C31E-55EBD34A4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120" y="5272459"/>
            <a:ext cx="1766544" cy="17665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34CA9A-B507-B22C-2968-5F617FCE0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5611" y="5478552"/>
            <a:ext cx="1560451" cy="15604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B72FF59-1CA9-6BF9-23D3-3BC29DA23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5728" y="1568244"/>
            <a:ext cx="2240603" cy="22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0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0D39CD-4E94-4B35-2F2A-C927FE33C1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90"/>
          <a:stretch/>
        </p:blipFill>
        <p:spPr>
          <a:xfrm>
            <a:off x="-43667" y="0"/>
            <a:ext cx="6456532" cy="975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200905" y="5818999"/>
            <a:ext cx="5816451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GB" sz="6000" u="none" strike="noStrike" dirty="0">
                <a:solidFill>
                  <a:schemeClr val="bg1"/>
                </a:solidFill>
                <a:effectLst/>
                <a:highlight>
                  <a:srgbClr val="BC2E32"/>
                </a:highlight>
                <a:latin typeface="Gotham-Medium" panose="02000604040000020004" pitchFamily="2" charset="0"/>
              </a:rPr>
              <a:t>Growable Clients  - </a:t>
            </a:r>
          </a:p>
          <a:p>
            <a:pPr algn="l" defTabSz="1300460" hangingPunct="1"/>
            <a:r>
              <a:rPr lang="en-GB" sz="6000" u="none" strike="noStrike" dirty="0">
                <a:solidFill>
                  <a:schemeClr val="bg1"/>
                </a:solidFill>
                <a:effectLst/>
                <a:highlight>
                  <a:srgbClr val="BC2E32"/>
                </a:highlight>
                <a:latin typeface="Gotham-Medium" panose="02000604040000020004" pitchFamily="2" charset="0"/>
              </a:rPr>
              <a:t>Work Issues</a:t>
            </a:r>
            <a:endParaRPr lang="en-US" sz="6000" kern="1200" dirty="0">
              <a:solidFill>
                <a:prstClr val="white"/>
              </a:solidFill>
              <a:highlight>
                <a:srgbClr val="BC2E32"/>
              </a:highlight>
              <a:latin typeface="Gotham-Medium" panose="0200060404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345E966D-E28D-5026-A763-D9EFBA811EBD}"/>
              </a:ext>
            </a:extLst>
          </p:cNvPr>
          <p:cNvSpPr/>
          <p:nvPr/>
        </p:nvSpPr>
        <p:spPr>
          <a:xfrm>
            <a:off x="9563945" y="560678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12D55D9-A3AC-2681-5E4E-B840ADBF4711}"/>
              </a:ext>
            </a:extLst>
          </p:cNvPr>
          <p:cNvSpPr/>
          <p:nvPr/>
        </p:nvSpPr>
        <p:spPr>
          <a:xfrm rot="10800000">
            <a:off x="9563945" y="4569460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CEB82C9E-5F9A-7530-6AE9-B62A999F75AB}"/>
              </a:ext>
            </a:extLst>
          </p:cNvPr>
          <p:cNvSpPr/>
          <p:nvPr/>
        </p:nvSpPr>
        <p:spPr>
          <a:xfrm>
            <a:off x="7184902" y="4569460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A2E911D-ABC3-9881-546E-045A96E24BB9}"/>
              </a:ext>
            </a:extLst>
          </p:cNvPr>
          <p:cNvSpPr/>
          <p:nvPr/>
        </p:nvSpPr>
        <p:spPr>
          <a:xfrm>
            <a:off x="11899036" y="4656560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B6314-B9B6-A4D5-CB0E-A18E81177246}"/>
              </a:ext>
            </a:extLst>
          </p:cNvPr>
          <p:cNvSpPr txBox="1"/>
          <p:nvPr/>
        </p:nvSpPr>
        <p:spPr>
          <a:xfrm>
            <a:off x="10400657" y="2782956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Perceived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10D45-77C3-7A00-94D1-B5E562699A79}"/>
              </a:ext>
            </a:extLst>
          </p:cNvPr>
          <p:cNvSpPr txBox="1"/>
          <p:nvPr/>
        </p:nvSpPr>
        <p:spPr>
          <a:xfrm>
            <a:off x="10873861" y="5632741"/>
            <a:ext cx="164981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Actual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2BB9B5-282D-8F44-EDB7-DA55DF377F1F}"/>
              </a:ext>
            </a:extLst>
          </p:cNvPr>
          <p:cNvSpPr txBox="1"/>
          <p:nvPr/>
        </p:nvSpPr>
        <p:spPr>
          <a:xfrm>
            <a:off x="8249014" y="7234173"/>
            <a:ext cx="19287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Historic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2EB8C-2C12-64A0-BC38-53F59B9CDF03}"/>
              </a:ext>
            </a:extLst>
          </p:cNvPr>
          <p:cNvSpPr txBox="1"/>
          <p:nvPr/>
        </p:nvSpPr>
        <p:spPr>
          <a:xfrm>
            <a:off x="13099698" y="7234173"/>
            <a:ext cx="190148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4252763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BA426F-A2BA-9090-E6EA-CA99C79D03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48" r="27467"/>
          <a:stretch/>
        </p:blipFill>
        <p:spPr>
          <a:xfrm>
            <a:off x="1" y="0"/>
            <a:ext cx="6412864" cy="9813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345E966D-E28D-5026-A763-D9EFBA811EBD}"/>
              </a:ext>
            </a:extLst>
          </p:cNvPr>
          <p:cNvSpPr/>
          <p:nvPr/>
        </p:nvSpPr>
        <p:spPr>
          <a:xfrm>
            <a:off x="9563945" y="560678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B12D55D9-A3AC-2681-5E4E-B840ADBF4711}"/>
              </a:ext>
            </a:extLst>
          </p:cNvPr>
          <p:cNvSpPr/>
          <p:nvPr/>
        </p:nvSpPr>
        <p:spPr>
          <a:xfrm rot="10800000">
            <a:off x="9563945" y="4569460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CEB82C9E-5F9A-7530-6AE9-B62A999F75AB}"/>
              </a:ext>
            </a:extLst>
          </p:cNvPr>
          <p:cNvSpPr/>
          <p:nvPr/>
        </p:nvSpPr>
        <p:spPr>
          <a:xfrm>
            <a:off x="7184902" y="4569460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7A2E911D-ABC3-9881-546E-045A96E24BB9}"/>
              </a:ext>
            </a:extLst>
          </p:cNvPr>
          <p:cNvSpPr/>
          <p:nvPr/>
        </p:nvSpPr>
        <p:spPr>
          <a:xfrm>
            <a:off x="11899036" y="4656560"/>
            <a:ext cx="4171226" cy="3817415"/>
          </a:xfrm>
          <a:prstGeom prst="triangle">
            <a:avLst/>
          </a:prstGeom>
          <a:noFill/>
          <a:ln w="76200">
            <a:solidFill>
              <a:srgbClr val="1818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B6314-B9B6-A4D5-CB0E-A18E81177246}"/>
              </a:ext>
            </a:extLst>
          </p:cNvPr>
          <p:cNvSpPr txBox="1"/>
          <p:nvPr/>
        </p:nvSpPr>
        <p:spPr>
          <a:xfrm>
            <a:off x="10400657" y="2782956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Perceived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C10D45-77C3-7A00-94D1-B5E562699A79}"/>
              </a:ext>
            </a:extLst>
          </p:cNvPr>
          <p:cNvSpPr txBox="1"/>
          <p:nvPr/>
        </p:nvSpPr>
        <p:spPr>
          <a:xfrm>
            <a:off x="10873861" y="5632741"/>
            <a:ext cx="164981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Actual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2BB9B5-282D-8F44-EDB7-DA55DF377F1F}"/>
              </a:ext>
            </a:extLst>
          </p:cNvPr>
          <p:cNvSpPr txBox="1"/>
          <p:nvPr/>
        </p:nvSpPr>
        <p:spPr>
          <a:xfrm>
            <a:off x="8249014" y="7234173"/>
            <a:ext cx="19287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Historic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2EB8C-2C12-64A0-BC38-53F59B9CDF03}"/>
              </a:ext>
            </a:extLst>
          </p:cNvPr>
          <p:cNvSpPr txBox="1"/>
          <p:nvPr/>
        </p:nvSpPr>
        <p:spPr>
          <a:xfrm>
            <a:off x="13099698" y="7234173"/>
            <a:ext cx="190148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BC2E32"/>
                </a:solidFill>
                <a:latin typeface="Gotham-Medium" panose="02000604040000020004" pitchFamily="2" charset="0"/>
              </a:rPr>
              <a:t>Current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034C5F-375F-AA7F-C4BD-6C412680CE54}"/>
              </a:ext>
            </a:extLst>
          </p:cNvPr>
          <p:cNvSpPr/>
          <p:nvPr/>
        </p:nvSpPr>
        <p:spPr>
          <a:xfrm>
            <a:off x="200905" y="5186515"/>
            <a:ext cx="5816451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GB" sz="6000" u="none" strike="noStrike" dirty="0">
                <a:solidFill>
                  <a:schemeClr val="bg1"/>
                </a:solidFill>
                <a:effectLst/>
                <a:highlight>
                  <a:srgbClr val="BC2E32"/>
                </a:highlight>
                <a:latin typeface="Gotham-Medium" panose="02000604040000020004" pitchFamily="2" charset="0"/>
              </a:rPr>
              <a:t>Growable Clients -  People Issues</a:t>
            </a:r>
            <a:endParaRPr lang="en-US" sz="6000" kern="1200" dirty="0">
              <a:solidFill>
                <a:prstClr val="white"/>
              </a:solidFill>
              <a:highlight>
                <a:srgbClr val="BC2E32"/>
              </a:highlight>
              <a:latin typeface="Gotham-Medium" panose="0200060404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4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lot machine with numbers and symbols&#10;&#10;Description automatically generated">
            <a:extLst>
              <a:ext uri="{FF2B5EF4-FFF2-40B4-BE49-F238E27FC236}">
                <a16:creationId xmlns:a16="http://schemas.microsoft.com/office/drawing/2014/main" id="{780B95A3-2898-84D0-4E3E-0B378F30A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8" r="41006"/>
          <a:stretch/>
        </p:blipFill>
        <p:spPr>
          <a:xfrm>
            <a:off x="1" y="-28390"/>
            <a:ext cx="6412863" cy="981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577892" y="4519634"/>
            <a:ext cx="5587321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Growabl</a:t>
            </a:r>
            <a:r>
              <a:rPr lang="en-GB" sz="60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e Clients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BC2E32"/>
              </a:highlight>
              <a:uLnTx/>
              <a:uFillTx/>
              <a:latin typeface="Gotham-Medium" panose="0200060404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CB3F6-9AF9-9A56-6996-8D8A6EF934CB}"/>
              </a:ext>
            </a:extLst>
          </p:cNvPr>
          <p:cNvSpPr txBox="1"/>
          <p:nvPr/>
        </p:nvSpPr>
        <p:spPr>
          <a:xfrm>
            <a:off x="7856728" y="8936842"/>
            <a:ext cx="897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1800" kern="1200" dirty="0">
                <a:solidFill>
                  <a:srgbClr val="BC2E32"/>
                </a:solidFill>
                <a:latin typeface="Gotham-Medium" panose="02000604040000020004" pitchFamily="2" charset="0"/>
              </a:rPr>
              <a:t>Highlight : High / Medium / 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F46A24-2CA1-750D-E27E-8E7EA9545E67}"/>
              </a:ext>
            </a:extLst>
          </p:cNvPr>
          <p:cNvSpPr txBox="1"/>
          <p:nvPr/>
        </p:nvSpPr>
        <p:spPr>
          <a:xfrm>
            <a:off x="9021449" y="3016592"/>
            <a:ext cx="8930291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181875"/>
              </a:solidFill>
              <a:effectLst/>
              <a:uLnTx/>
              <a:uFillTx/>
              <a:latin typeface="Gotham-Medium" panose="02000604040000020004" pitchFamily="2" charset="0"/>
              <a:ea typeface="+mn-ea"/>
              <a:cs typeface="+mn-cs"/>
              <a:sym typeface="Helvetica Light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Gotham-Medium" panose="02000604040000020004" pitchFamily="2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8588F-67BC-8BA0-02CC-286F3AEBEB6F}"/>
              </a:ext>
            </a:extLst>
          </p:cNvPr>
          <p:cNvSpPr txBox="1"/>
          <p:nvPr/>
        </p:nvSpPr>
        <p:spPr>
          <a:xfrm>
            <a:off x="10646622" y="975349"/>
            <a:ext cx="1655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Gotham-Medium" panose="02000604040000020004" pitchFamily="2" charset="0"/>
              </a:rPr>
              <a:t>Client</a:t>
            </a:r>
          </a:p>
          <a:p>
            <a:r>
              <a:rPr lang="en-US" sz="2500" dirty="0">
                <a:solidFill>
                  <a:srgbClr val="C00000"/>
                </a:solidFill>
                <a:latin typeface="Gotham-Medium" panose="02000604040000020004" pitchFamily="2" charset="0"/>
              </a:rPr>
              <a:t> Expects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38B11B-3ADA-A490-1EAC-BB3293A9BF75}"/>
              </a:ext>
            </a:extLst>
          </p:cNvPr>
          <p:cNvSpPr txBox="1"/>
          <p:nvPr/>
        </p:nvSpPr>
        <p:spPr>
          <a:xfrm>
            <a:off x="6378481" y="1597827"/>
            <a:ext cx="1170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--------------------------------------------------------------------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39C629-2BB8-548E-75AD-4B648DD8C7D9}"/>
              </a:ext>
            </a:extLst>
          </p:cNvPr>
          <p:cNvSpPr txBox="1"/>
          <p:nvPr/>
        </p:nvSpPr>
        <p:spPr>
          <a:xfrm>
            <a:off x="6165213" y="2931005"/>
            <a:ext cx="1219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--------------------------------------------------------------------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92CC03-D1CE-6B4C-4BE2-D27BEFF5AD4D}"/>
              </a:ext>
            </a:extLst>
          </p:cNvPr>
          <p:cNvSpPr txBox="1"/>
          <p:nvPr/>
        </p:nvSpPr>
        <p:spPr>
          <a:xfrm>
            <a:off x="7526667" y="2094257"/>
            <a:ext cx="2315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kern="0" dirty="0">
                <a:solidFill>
                  <a:srgbClr val="181876"/>
                </a:solidFill>
                <a:latin typeface="Gotham-Medium" panose="02000604040000020004" pitchFamily="2" charset="0"/>
                <a:sym typeface="Helvetica Light"/>
              </a:rPr>
              <a:t>Strategy  Insights  </a:t>
            </a:r>
          </a:p>
          <a:p>
            <a:pPr algn="l"/>
            <a:r>
              <a:rPr lang="en-GB" sz="2000" kern="0" dirty="0">
                <a:solidFill>
                  <a:srgbClr val="181876"/>
                </a:solidFill>
                <a:latin typeface="Gotham-Medium" panose="02000604040000020004" pitchFamily="2" charset="0"/>
                <a:sym typeface="Helvetica Light"/>
              </a:rPr>
              <a:t>Data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F781C6-8880-7F8D-1940-E8EA5E42B2CE}"/>
              </a:ext>
            </a:extLst>
          </p:cNvPr>
          <p:cNvSpPr txBox="1"/>
          <p:nvPr/>
        </p:nvSpPr>
        <p:spPr>
          <a:xfrm>
            <a:off x="7564872" y="3507790"/>
            <a:ext cx="26894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dirty="0">
                <a:solidFill>
                  <a:srgbClr val="181876"/>
                </a:solidFill>
                <a:latin typeface="Gotham-Medium" panose="02000604040000020004" pitchFamily="2" charset="0"/>
              </a:rPr>
              <a:t>Creative Ideas </a:t>
            </a:r>
          </a:p>
          <a:p>
            <a:pPr algn="l"/>
            <a:r>
              <a:rPr lang="en-GB" sz="2000" dirty="0">
                <a:solidFill>
                  <a:srgbClr val="181876"/>
                </a:solidFill>
                <a:latin typeface="Gotham-Medium" panose="02000604040000020004" pitchFamily="2" charset="0"/>
              </a:rPr>
              <a:t>Solutions </a:t>
            </a:r>
          </a:p>
          <a:p>
            <a:pPr algn="l"/>
            <a:r>
              <a:rPr lang="en-GB" sz="2000" dirty="0">
                <a:solidFill>
                  <a:srgbClr val="181876"/>
                </a:solidFill>
                <a:latin typeface="Gotham-Medium" panose="02000604040000020004" pitchFamily="2" charset="0"/>
              </a:rPr>
              <a:t>Recommendations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14DA5A-930C-53B7-39AA-34667F9FA788}"/>
              </a:ext>
            </a:extLst>
          </p:cNvPr>
          <p:cNvSpPr txBox="1"/>
          <p:nvPr/>
        </p:nvSpPr>
        <p:spPr>
          <a:xfrm>
            <a:off x="7498391" y="5106268"/>
            <a:ext cx="2315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kern="0" dirty="0">
                <a:solidFill>
                  <a:srgbClr val="181876"/>
                </a:solidFill>
                <a:latin typeface="Gotham-Medium" panose="02000604040000020004" pitchFamily="2" charset="0"/>
                <a:sym typeface="Helvetica Light"/>
              </a:rPr>
              <a:t>Production</a:t>
            </a:r>
          </a:p>
          <a:p>
            <a:pPr algn="l"/>
            <a:r>
              <a:rPr lang="en-GB" sz="2000" dirty="0">
                <a:solidFill>
                  <a:srgbClr val="181876"/>
                </a:solidFill>
                <a:latin typeface="Gotham-Medium" panose="02000604040000020004" pitchFamily="2" charset="0"/>
              </a:rPr>
              <a:t>Delivery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6F884-A63D-910D-74F8-E6E1E0EF5041}"/>
              </a:ext>
            </a:extLst>
          </p:cNvPr>
          <p:cNvSpPr txBox="1"/>
          <p:nvPr/>
        </p:nvSpPr>
        <p:spPr>
          <a:xfrm>
            <a:off x="7526667" y="6319944"/>
            <a:ext cx="31716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kern="0" dirty="0">
                <a:solidFill>
                  <a:srgbClr val="181876"/>
                </a:solidFill>
                <a:latin typeface="Gotham-Medium" panose="02000604040000020004" pitchFamily="2" charset="0"/>
                <a:sym typeface="Helvetica Light"/>
              </a:rPr>
              <a:t>Project Management</a:t>
            </a:r>
          </a:p>
          <a:p>
            <a:pPr algn="l"/>
            <a:r>
              <a:rPr lang="en-GB" sz="2000" dirty="0">
                <a:solidFill>
                  <a:srgbClr val="181876"/>
                </a:solidFill>
                <a:latin typeface="Gotham-Medium" panose="02000604040000020004" pitchFamily="2" charset="0"/>
              </a:rPr>
              <a:t>Account Management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1AC89-9AFA-07BF-CE45-18E94D2E9494}"/>
              </a:ext>
            </a:extLst>
          </p:cNvPr>
          <p:cNvSpPr txBox="1"/>
          <p:nvPr/>
        </p:nvSpPr>
        <p:spPr>
          <a:xfrm>
            <a:off x="7547178" y="7523668"/>
            <a:ext cx="31716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kern="0" dirty="0">
                <a:solidFill>
                  <a:srgbClr val="181876"/>
                </a:solidFill>
                <a:latin typeface="Gotham-Medium" panose="02000604040000020004" pitchFamily="2" charset="0"/>
                <a:sym typeface="Helvetica Light"/>
              </a:rPr>
              <a:t>Cost</a:t>
            </a:r>
          </a:p>
          <a:p>
            <a:pPr algn="l"/>
            <a:r>
              <a:rPr lang="en-GB" sz="2000" dirty="0">
                <a:solidFill>
                  <a:srgbClr val="181876"/>
                </a:solidFill>
                <a:latin typeface="Gotham-Medium" panose="02000604040000020004" pitchFamily="2" charset="0"/>
              </a:rPr>
              <a:t>ROI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F5ABD2-AF9E-6705-40B8-92BDFD747E50}"/>
              </a:ext>
            </a:extLst>
          </p:cNvPr>
          <p:cNvSpPr txBox="1"/>
          <p:nvPr/>
        </p:nvSpPr>
        <p:spPr>
          <a:xfrm>
            <a:off x="6165213" y="4438816"/>
            <a:ext cx="1219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--------------------------------------------------------------------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5E7DA-FD6F-90E6-2170-6BC4ED2C1DE6}"/>
              </a:ext>
            </a:extLst>
          </p:cNvPr>
          <p:cNvSpPr txBox="1"/>
          <p:nvPr/>
        </p:nvSpPr>
        <p:spPr>
          <a:xfrm>
            <a:off x="6133753" y="5689098"/>
            <a:ext cx="1219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--------------------------------------------------------------------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CB8B67-368F-CD2A-615E-82486BA73CB2}"/>
              </a:ext>
            </a:extLst>
          </p:cNvPr>
          <p:cNvSpPr txBox="1"/>
          <p:nvPr/>
        </p:nvSpPr>
        <p:spPr>
          <a:xfrm>
            <a:off x="6246583" y="6858562"/>
            <a:ext cx="1219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--------------------------------------------------------------------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EA02ED-0DB4-80DB-3CEE-4E7D3C971584}"/>
              </a:ext>
            </a:extLst>
          </p:cNvPr>
          <p:cNvSpPr txBox="1"/>
          <p:nvPr/>
        </p:nvSpPr>
        <p:spPr>
          <a:xfrm>
            <a:off x="6165213" y="8131920"/>
            <a:ext cx="1219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--------------------------------------------------------------------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569D1C-9E27-176B-B4D4-4DD03346ECAB}"/>
              </a:ext>
            </a:extLst>
          </p:cNvPr>
          <p:cNvSpPr txBox="1"/>
          <p:nvPr/>
        </p:nvSpPr>
        <p:spPr>
          <a:xfrm>
            <a:off x="12476966" y="1008349"/>
            <a:ext cx="23323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Gotham-Medium" panose="02000604040000020004" pitchFamily="2" charset="0"/>
              </a:rPr>
              <a:t>Agency </a:t>
            </a:r>
          </a:p>
          <a:p>
            <a:r>
              <a:rPr lang="en-US" sz="2500" dirty="0">
                <a:solidFill>
                  <a:srgbClr val="C00000"/>
                </a:solidFill>
                <a:latin typeface="Gotham-Medium" panose="02000604040000020004" pitchFamily="2" charset="0"/>
              </a:rPr>
              <a:t>Delivers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8A9DFF-9C16-F3DA-66E2-2B05F4054C35}"/>
              </a:ext>
            </a:extLst>
          </p:cNvPr>
          <p:cNvSpPr txBox="1"/>
          <p:nvPr/>
        </p:nvSpPr>
        <p:spPr>
          <a:xfrm>
            <a:off x="14808696" y="1159661"/>
            <a:ext cx="2332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Gotham-Medium" panose="02000604040000020004" pitchFamily="2" charset="0"/>
              </a:rPr>
              <a:t>+ / -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69496D-218B-8149-E895-76305D27AF91}"/>
              </a:ext>
            </a:extLst>
          </p:cNvPr>
          <p:cNvSpPr txBox="1"/>
          <p:nvPr/>
        </p:nvSpPr>
        <p:spPr>
          <a:xfrm rot="5400000">
            <a:off x="5688612" y="4360453"/>
            <a:ext cx="977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6B6D34-8CED-EE4E-4B81-632123BAF48A}"/>
              </a:ext>
            </a:extLst>
          </p:cNvPr>
          <p:cNvSpPr txBox="1"/>
          <p:nvPr/>
        </p:nvSpPr>
        <p:spPr>
          <a:xfrm rot="5400000">
            <a:off x="7841200" y="4360454"/>
            <a:ext cx="977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68E8D1-B3F0-32D4-E0DA-63021DF062A8}"/>
              </a:ext>
            </a:extLst>
          </p:cNvPr>
          <p:cNvSpPr txBox="1"/>
          <p:nvPr/>
        </p:nvSpPr>
        <p:spPr>
          <a:xfrm rot="5400000">
            <a:off x="9961912" y="4438815"/>
            <a:ext cx="977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770112-54DC-0302-18CC-243A2ED5B2C1}"/>
              </a:ext>
            </a:extLst>
          </p:cNvPr>
          <p:cNvSpPr txBox="1"/>
          <p:nvPr/>
        </p:nvSpPr>
        <p:spPr>
          <a:xfrm rot="5400000">
            <a:off x="12176989" y="4438815"/>
            <a:ext cx="977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------------------------------------------------------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263810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F71C99-137B-9D8C-49C6-8843DC4E2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1" r="28403"/>
          <a:stretch/>
        </p:blipFill>
        <p:spPr>
          <a:xfrm>
            <a:off x="-199638" y="0"/>
            <a:ext cx="6766106" cy="99877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423916" y="5182302"/>
            <a:ext cx="5587321" cy="4679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Where 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To Look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BC2E32"/>
              </a:highlight>
              <a:uLnTx/>
              <a:uFillTx/>
              <a:latin typeface="Gotham-Medium" panose="0200060404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9A35E-A474-706A-0DB3-BE9AB8191260}"/>
              </a:ext>
            </a:extLst>
          </p:cNvPr>
          <p:cNvSpPr/>
          <p:nvPr/>
        </p:nvSpPr>
        <p:spPr>
          <a:xfrm>
            <a:off x="10132215" y="2978369"/>
            <a:ext cx="2996757" cy="2657502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400" kern="1200" dirty="0">
              <a:solidFill>
                <a:srgbClr val="181875"/>
              </a:solidFill>
              <a:latin typeface="Gotham-Medium" panose="0200060404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EE29E5-06EF-5F12-48BE-BBDB1BD5998E}"/>
              </a:ext>
            </a:extLst>
          </p:cNvPr>
          <p:cNvSpPr/>
          <p:nvPr/>
        </p:nvSpPr>
        <p:spPr>
          <a:xfrm>
            <a:off x="10132215" y="5635871"/>
            <a:ext cx="2996757" cy="2657502"/>
          </a:xfrm>
          <a:prstGeom prst="rect">
            <a:avLst/>
          </a:prstGeom>
          <a:solidFill>
            <a:srgbClr val="181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400" kern="1200" dirty="0">
              <a:solidFill>
                <a:srgbClr val="181875"/>
              </a:solidFill>
              <a:latin typeface="Gotham-Medium" panose="0200060404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EA179C-D60F-9432-1028-6BB010353F57}"/>
              </a:ext>
            </a:extLst>
          </p:cNvPr>
          <p:cNvSpPr/>
          <p:nvPr/>
        </p:nvSpPr>
        <p:spPr>
          <a:xfrm>
            <a:off x="13128972" y="2978369"/>
            <a:ext cx="2996757" cy="2657502"/>
          </a:xfrm>
          <a:prstGeom prst="rect">
            <a:avLst/>
          </a:prstGeom>
          <a:solidFill>
            <a:srgbClr val="181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50230" hangingPunct="1"/>
            <a:endParaRPr lang="en-US" sz="2400" kern="1200" dirty="0">
              <a:solidFill>
                <a:srgbClr val="181875"/>
              </a:solidFill>
              <a:latin typeface="Gotham-Medium" panose="02000604040000020004" pitchFamily="2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A514854-ACB4-AC77-514D-E6DE77D911BB}"/>
              </a:ext>
            </a:extLst>
          </p:cNvPr>
          <p:cNvSpPr/>
          <p:nvPr/>
        </p:nvSpPr>
        <p:spPr>
          <a:xfrm>
            <a:off x="13128972" y="3509718"/>
            <a:ext cx="923530" cy="159733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50230" hangingPunct="1"/>
            <a:endParaRPr lang="en-US" sz="2400" kern="1200">
              <a:solidFill>
                <a:srgbClr val="181875"/>
              </a:solidFill>
              <a:latin typeface="Gotham-Medium" panose="02000604040000020004" pitchFamily="2" charset="0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0F1130FD-4920-1BF4-18DC-D0151B492F88}"/>
              </a:ext>
            </a:extLst>
          </p:cNvPr>
          <p:cNvSpPr/>
          <p:nvPr/>
        </p:nvSpPr>
        <p:spPr>
          <a:xfrm>
            <a:off x="10838995" y="5625298"/>
            <a:ext cx="1583194" cy="1002322"/>
          </a:xfrm>
          <a:prstGeom prst="downArrow">
            <a:avLst>
              <a:gd name="adj1" fmla="val 50000"/>
              <a:gd name="adj2" fmla="val 466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50230" hangingPunct="1"/>
            <a:endParaRPr lang="en-US" sz="2400" kern="1200">
              <a:solidFill>
                <a:srgbClr val="181875"/>
              </a:solidFill>
              <a:latin typeface="Gotham-Medium" panose="0200060404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FB4F4A-AE8A-24B1-C07A-E19C81D75A4C}"/>
              </a:ext>
            </a:extLst>
          </p:cNvPr>
          <p:cNvSpPr txBox="1"/>
          <p:nvPr/>
        </p:nvSpPr>
        <p:spPr>
          <a:xfrm>
            <a:off x="10164544" y="2434669"/>
            <a:ext cx="289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    Existing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232E42-1A41-7FB0-E960-CEE7DF00038B}"/>
              </a:ext>
            </a:extLst>
          </p:cNvPr>
          <p:cNvSpPr txBox="1"/>
          <p:nvPr/>
        </p:nvSpPr>
        <p:spPr>
          <a:xfrm>
            <a:off x="13128972" y="2434671"/>
            <a:ext cx="299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New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D6019-563C-337D-9DED-2F1A0588427C}"/>
              </a:ext>
            </a:extLst>
          </p:cNvPr>
          <p:cNvSpPr txBox="1"/>
          <p:nvPr/>
        </p:nvSpPr>
        <p:spPr>
          <a:xfrm rot="16200000">
            <a:off x="8507949" y="4040555"/>
            <a:ext cx="2728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Current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8BA07-E385-179C-CF55-125C8FA46C1E}"/>
              </a:ext>
            </a:extLst>
          </p:cNvPr>
          <p:cNvSpPr txBox="1"/>
          <p:nvPr/>
        </p:nvSpPr>
        <p:spPr>
          <a:xfrm rot="16200000">
            <a:off x="8475418" y="6723678"/>
            <a:ext cx="2652214" cy="476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New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39D4A9-2B82-9F4F-28DD-82BC06672C7C}"/>
              </a:ext>
            </a:extLst>
          </p:cNvPr>
          <p:cNvSpPr txBox="1"/>
          <p:nvPr/>
        </p:nvSpPr>
        <p:spPr>
          <a:xfrm>
            <a:off x="13336049" y="6321566"/>
            <a:ext cx="2792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‘New’</a:t>
            </a:r>
          </a:p>
          <a:p>
            <a:pPr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New </a:t>
            </a:r>
          </a:p>
          <a:p>
            <a:pPr defTabSz="650230" hangingPunct="1"/>
            <a:r>
              <a:rPr lang="en-US" sz="2400" kern="1200" dirty="0">
                <a:solidFill>
                  <a:srgbClr val="181875"/>
                </a:solidFill>
                <a:latin typeface="Gotham-Medium" panose="02000604040000020004" pitchFamily="2" charset="0"/>
              </a:rPr>
              <a:t>Business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D21FF-8583-DB3A-6E68-ED2111219DE7}"/>
              </a:ext>
            </a:extLst>
          </p:cNvPr>
          <p:cNvSpPr txBox="1"/>
          <p:nvPr/>
        </p:nvSpPr>
        <p:spPr>
          <a:xfrm rot="16200000">
            <a:off x="6362956" y="5529474"/>
            <a:ext cx="572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2400" kern="1200" dirty="0">
                <a:solidFill>
                  <a:srgbClr val="C00000"/>
                </a:solidFill>
                <a:latin typeface="Gotham-Medium" panose="02000604040000020004" pitchFamily="2" charset="0"/>
              </a:rPr>
              <a:t>AGENCY PRODUCT &amp; SERVICES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91FE32-9BEC-629C-4121-5235B08C312A}"/>
              </a:ext>
            </a:extLst>
          </p:cNvPr>
          <p:cNvSpPr txBox="1"/>
          <p:nvPr/>
        </p:nvSpPr>
        <p:spPr>
          <a:xfrm>
            <a:off x="10088787" y="1867969"/>
            <a:ext cx="602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50230" hangingPunct="1"/>
            <a:r>
              <a:rPr lang="en-US" sz="2400" kern="1200" dirty="0">
                <a:solidFill>
                  <a:srgbClr val="C00000"/>
                </a:solidFill>
                <a:latin typeface="Gotham-Medium" panose="02000604040000020004" pitchFamily="2" charset="0"/>
              </a:rPr>
              <a:t>CLIENT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379273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7FB01E-F941-D14C-E412-3DB7B6A46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29" r="35430"/>
          <a:stretch/>
        </p:blipFill>
        <p:spPr>
          <a:xfrm>
            <a:off x="0" y="0"/>
            <a:ext cx="6412864" cy="98249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423915" y="2098801"/>
            <a:ext cx="5587321" cy="4679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When 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To Ask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BC2E32"/>
              </a:highlight>
              <a:uLnTx/>
              <a:uFillTx/>
              <a:latin typeface="Gotham-Medium" panose="0200060404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CAC5A-AAEC-879B-1B83-4E553A79CD90}"/>
              </a:ext>
            </a:extLst>
          </p:cNvPr>
          <p:cNvSpPr txBox="1"/>
          <p:nvPr/>
        </p:nvSpPr>
        <p:spPr>
          <a:xfrm>
            <a:off x="7445249" y="2507096"/>
            <a:ext cx="7596535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</a:rPr>
              <a:t>Annual Client Planning Cycles</a:t>
            </a: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</a:rPr>
              <a:t>Procurement</a:t>
            </a: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</a:rPr>
              <a:t>Reviews &amp; Evaluations</a:t>
            </a: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</a:rPr>
              <a:t>‘When The Light Shines’</a:t>
            </a:r>
          </a:p>
        </p:txBody>
      </p:sp>
    </p:spTree>
    <p:extLst>
      <p:ext uri="{BB962C8B-B14F-4D97-AF65-F5344CB8AC3E}">
        <p14:creationId xmlns:p14="http://schemas.microsoft.com/office/powerpoint/2010/main" val="1693700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74DA6D-79EE-94A3-E1DF-56160E78E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7340263" cy="97538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079C0C-5A8F-78E0-A25F-F9348D48D29A}"/>
              </a:ext>
            </a:extLst>
          </p:cNvPr>
          <p:cNvSpPr/>
          <p:nvPr/>
        </p:nvSpPr>
        <p:spPr>
          <a:xfrm>
            <a:off x="448665" y="4366812"/>
            <a:ext cx="12522752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50" dirty="0">
                <a:solidFill>
                  <a:schemeClr val="bg1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Spotter’s Mindset </a:t>
            </a:r>
          </a:p>
        </p:txBody>
      </p:sp>
      <p:pic>
        <p:nvPicPr>
          <p:cNvPr id="12" name="pasted-image.pdf">
            <a:extLst>
              <a:ext uri="{FF2B5EF4-FFF2-40B4-BE49-F238E27FC236}">
                <a16:creationId xmlns:a16="http://schemas.microsoft.com/office/drawing/2014/main" id="{629DA7ED-5922-54D9-EDFB-534998171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4DF29D5-DDAE-0FCE-A7B0-A7A5967D0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6DF23-C8B2-389A-A06B-2A4CF79E1144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81472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8D09B-7A4A-10EB-7417-A57CB89D4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47" r="27055"/>
          <a:stretch/>
        </p:blipFill>
        <p:spPr>
          <a:xfrm>
            <a:off x="0" y="-548639"/>
            <a:ext cx="6413130" cy="10323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054F0-315C-560C-4CF4-5BC55DB555F7}"/>
              </a:ext>
            </a:extLst>
          </p:cNvPr>
          <p:cNvSpPr txBox="1"/>
          <p:nvPr/>
        </p:nvSpPr>
        <p:spPr>
          <a:xfrm>
            <a:off x="7494339" y="2744725"/>
            <a:ext cx="9713913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22860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5A"/>
              </a:buClr>
              <a:buSzTx/>
              <a:buFontTx/>
              <a:buNone/>
              <a:tabLst/>
              <a:defRPr/>
            </a:pP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Cue </a:t>
            </a: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srgbClr val="BC2E32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Blind</a:t>
            </a:r>
          </a:p>
          <a:p>
            <a:pPr marL="0" marR="0" lvl="1" indent="22860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5A"/>
              </a:buClr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Gotham-Medium" panose="02000604040000020004" pitchFamily="2" charset="0"/>
              <a:ea typeface="+mn-ea"/>
              <a:cs typeface="+mn-cs"/>
              <a:sym typeface="Helvetica Light"/>
            </a:endParaRPr>
          </a:p>
          <a:p>
            <a:pPr marL="0" marR="0" lvl="1" indent="22860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5A"/>
              </a:buClr>
              <a:buSzTx/>
              <a:buFontTx/>
              <a:buNone/>
              <a:tabLst/>
              <a:defRPr/>
            </a:pP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Cue </a:t>
            </a: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srgbClr val="BC2E32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Conscious</a:t>
            </a:r>
          </a:p>
          <a:p>
            <a:pPr marL="0" marR="0" lvl="1" indent="22860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5A"/>
              </a:buClr>
              <a:buSzTx/>
              <a:buFontTx/>
              <a:buNone/>
              <a:tabLst/>
              <a:defRPr/>
            </a:pPr>
            <a:endParaRPr kumimoji="0" lang="en-GB" sz="3500" b="0" i="0" u="none" strike="noStrike" kern="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Gotham-Medium" panose="02000604040000020004" pitchFamily="2" charset="0"/>
              <a:ea typeface="+mn-ea"/>
              <a:cs typeface="+mn-cs"/>
              <a:sym typeface="Helvetica Light"/>
            </a:endParaRPr>
          </a:p>
          <a:p>
            <a:pPr marL="0" marR="0" lvl="1" indent="22860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1D5A"/>
              </a:buClr>
              <a:buSzTx/>
              <a:buFontTx/>
              <a:buNone/>
              <a:tabLst/>
              <a:defRPr/>
            </a:pP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Cue </a:t>
            </a:r>
            <a:r>
              <a:rPr kumimoji="0" lang="en-GB" sz="3500" b="0" i="0" u="none" strike="noStrike" kern="0" cap="none" spc="0" normalizeH="0" baseline="0" noProof="0" dirty="0">
                <a:ln>
                  <a:noFill/>
                </a:ln>
                <a:solidFill>
                  <a:srgbClr val="BC2E32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Seeker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BC2E32"/>
              </a:solidFill>
              <a:effectLst/>
              <a:uLnTx/>
              <a:uFillTx/>
              <a:latin typeface="Gotham-Medium" panose="02000604040000020004" pitchFamily="2" charset="0"/>
              <a:ea typeface="+mn-ea"/>
              <a:cs typeface="+mn-cs"/>
              <a:sym typeface="Helvetica Light"/>
            </a:endParaRPr>
          </a:p>
          <a:p>
            <a:pPr marL="0" marR="0" lvl="0" indent="0" algn="l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500" b="0" i="0" u="none" strike="noStrike" kern="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Gotham-Medium" panose="02000604040000020004" pitchFamily="2" charset="0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55055-9ADA-5621-D86A-68DE580E1049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F219D-D04F-2557-B7B4-5CB1BC0FD6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92A7E1-9FC3-7E44-4D68-9965E5B67156}"/>
              </a:ext>
            </a:extLst>
          </p:cNvPr>
          <p:cNvSpPr/>
          <p:nvPr/>
        </p:nvSpPr>
        <p:spPr>
          <a:xfrm>
            <a:off x="493152" y="4198136"/>
            <a:ext cx="6148842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In Three 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Arial" panose="020B0604020202020204" pitchFamily="34" charset="0"/>
                <a:sym typeface="Helvetica Light"/>
              </a:rPr>
              <a:t>Minds</a:t>
            </a:r>
          </a:p>
        </p:txBody>
      </p:sp>
    </p:spTree>
    <p:extLst>
      <p:ext uri="{BB962C8B-B14F-4D97-AF65-F5344CB8AC3E}">
        <p14:creationId xmlns:p14="http://schemas.microsoft.com/office/powerpoint/2010/main" val="313621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933" y="149"/>
            <a:ext cx="229123" cy="9774726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78"/>
          <a:stretch/>
        </p:blipFill>
        <p:spPr>
          <a:xfrm>
            <a:off x="16070038" y="8624166"/>
            <a:ext cx="1269961" cy="1129286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3C5853C7-4443-57EC-3C79-EB94B0FBAD67}"/>
              </a:ext>
            </a:extLst>
          </p:cNvPr>
          <p:cNvSpPr/>
          <p:nvPr/>
        </p:nvSpPr>
        <p:spPr>
          <a:xfrm>
            <a:off x="7967893" y="1308817"/>
            <a:ext cx="7432528" cy="7002379"/>
          </a:xfrm>
          <a:prstGeom prst="triangle">
            <a:avLst/>
          </a:prstGeom>
          <a:noFill/>
          <a:ln w="127000">
            <a:solidFill>
              <a:srgbClr val="BC2E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D2DED-DFC7-5822-C336-D16FF18FD51F}"/>
              </a:ext>
            </a:extLst>
          </p:cNvPr>
          <p:cNvSpPr txBox="1"/>
          <p:nvPr/>
        </p:nvSpPr>
        <p:spPr>
          <a:xfrm rot="17836950">
            <a:off x="5454071" y="4523664"/>
            <a:ext cx="7840249" cy="41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0046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422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Client Knowledge &amp; Insights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B67CD-F215-E2D8-916F-D84E32E7177D}"/>
              </a:ext>
            </a:extLst>
          </p:cNvPr>
          <p:cNvSpPr txBox="1"/>
          <p:nvPr/>
        </p:nvSpPr>
        <p:spPr>
          <a:xfrm rot="3692482">
            <a:off x="9913805" y="4506098"/>
            <a:ext cx="7954661" cy="405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0046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422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You, Your Experience &amp; Exposure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3C418-2979-4DA3-8B36-C4EE67FFAD92}"/>
              </a:ext>
            </a:extLst>
          </p:cNvPr>
          <p:cNvSpPr txBox="1"/>
          <p:nvPr/>
        </p:nvSpPr>
        <p:spPr>
          <a:xfrm>
            <a:off x="7967893" y="8504446"/>
            <a:ext cx="7432528" cy="405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30046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422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anose="02000604040000020004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Your Agency Experience &amp; Capabilities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C6489-96F4-A556-B1CD-C08E7B8DC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53" t="8372" r="35247" b="10295"/>
          <a:stretch/>
        </p:blipFill>
        <p:spPr>
          <a:xfrm>
            <a:off x="0" y="0"/>
            <a:ext cx="6412933" cy="99930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C71FD4-9CFA-9264-5C7F-243FE22219D1}"/>
              </a:ext>
            </a:extLst>
          </p:cNvPr>
          <p:cNvSpPr/>
          <p:nvPr/>
        </p:nvSpPr>
        <p:spPr>
          <a:xfrm>
            <a:off x="558085" y="7245457"/>
            <a:ext cx="5969409" cy="1378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39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What Cue Seekers</a:t>
            </a:r>
          </a:p>
          <a:p>
            <a:pPr marL="0" marR="0" lvl="0" indent="0" algn="l" defTabSz="130039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Do</a:t>
            </a:r>
          </a:p>
        </p:txBody>
      </p:sp>
    </p:spTree>
    <p:extLst>
      <p:ext uri="{BB962C8B-B14F-4D97-AF65-F5344CB8AC3E}">
        <p14:creationId xmlns:p14="http://schemas.microsoft.com/office/powerpoint/2010/main" val="124231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person whispering&#10;&#10;Description automatically generated">
            <a:extLst>
              <a:ext uri="{FF2B5EF4-FFF2-40B4-BE49-F238E27FC236}">
                <a16:creationId xmlns:a16="http://schemas.microsoft.com/office/drawing/2014/main" id="{F8581B04-4825-0FF3-ECE2-F6C69F7B5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62"/>
          <a:stretch/>
        </p:blipFill>
        <p:spPr>
          <a:xfrm>
            <a:off x="0" y="0"/>
            <a:ext cx="6473825" cy="975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190500" y="4006292"/>
            <a:ext cx="4787392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US" sz="60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Our</a:t>
            </a:r>
          </a:p>
          <a:p>
            <a:pPr algn="l" defTabSz="1300460" hangingPunct="1"/>
            <a:r>
              <a:rPr lang="en-US" sz="60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Objectives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48EAC-F551-AE59-0ABC-6533AD724D6A}"/>
              </a:ext>
            </a:extLst>
          </p:cNvPr>
          <p:cNvSpPr txBox="1"/>
          <p:nvPr/>
        </p:nvSpPr>
        <p:spPr>
          <a:xfrm>
            <a:off x="7527578" y="2495065"/>
            <a:ext cx="962218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</a:rPr>
              <a:t>Ensure we plan for growth not pray for it</a:t>
            </a:r>
          </a:p>
          <a:p>
            <a:pPr marL="0" indent="0" algn="l">
              <a:buNone/>
            </a:pPr>
            <a:endParaRPr lang="en-US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Times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  <a:ea typeface="Times"/>
                <a:cs typeface="Times New Roman" panose="02020603050405020304" pitchFamily="18" charset="0"/>
              </a:rPr>
              <a:t>Work </a:t>
            </a:r>
            <a:r>
              <a:rPr lang="en-US" sz="3500" dirty="0" err="1">
                <a:solidFill>
                  <a:srgbClr val="181875"/>
                </a:solidFill>
                <a:latin typeface="Gotham-Medium" panose="02000604040000020004" pitchFamily="2" charset="0"/>
                <a:ea typeface="Times"/>
                <a:cs typeface="Times New Roman" panose="02020603050405020304" pitchFamily="18" charset="0"/>
              </a:rPr>
              <a:t>SMARTer</a:t>
            </a:r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  <a:ea typeface="Times"/>
                <a:cs typeface="Times New Roman" panose="02020603050405020304" pitchFamily="18" charset="0"/>
              </a:rPr>
              <a:t> not harder</a:t>
            </a:r>
          </a:p>
          <a:p>
            <a:pPr marL="0" indent="0" algn="l">
              <a:buNone/>
            </a:pPr>
            <a:endParaRPr lang="en-US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Times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  <a:ea typeface="Times"/>
                <a:cs typeface="Times New Roman" panose="02020603050405020304" pitchFamily="18" charset="0"/>
              </a:rPr>
              <a:t>Align to agency strategy</a:t>
            </a:r>
          </a:p>
          <a:p>
            <a:pPr marL="0" indent="0" algn="l">
              <a:buNone/>
            </a:pPr>
            <a:endParaRPr lang="en-US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Times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  <a:ea typeface="Times"/>
                <a:cs typeface="Times New Roman" panose="02020603050405020304" pitchFamily="18" charset="0"/>
              </a:rPr>
              <a:t>Know who and when to ask</a:t>
            </a:r>
          </a:p>
          <a:p>
            <a:pPr marL="0" indent="0" algn="l">
              <a:buNone/>
            </a:pPr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  <a:ea typeface="Times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  <a:ea typeface="Times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Times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623B37-5DC5-4038-721B-E00740B0B9D2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FC8FB-78EA-5328-DAC0-EEB8B953F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1D1C01-3D70-1C73-8C26-6874D401A9B8}"/>
              </a:ext>
            </a:extLst>
          </p:cNvPr>
          <p:cNvSpPr txBox="1"/>
          <p:nvPr/>
        </p:nvSpPr>
        <p:spPr>
          <a:xfrm>
            <a:off x="15894887" y="8406581"/>
            <a:ext cx="1254876" cy="895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2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&#10;&#10;Description automatically generated">
            <a:extLst>
              <a:ext uri="{FF2B5EF4-FFF2-40B4-BE49-F238E27FC236}">
                <a16:creationId xmlns:a16="http://schemas.microsoft.com/office/drawing/2014/main" id="{59371F73-38C7-0B65-9C06-D6242FAD90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b="21093"/>
          <a:stretch/>
        </p:blipFill>
        <p:spPr>
          <a:xfrm>
            <a:off x="0" y="105"/>
            <a:ext cx="17789235" cy="100061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569913" y="6139153"/>
            <a:ext cx="5364162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51" dirty="0">
                <a:solidFill>
                  <a:schemeClr val="bg1"/>
                </a:solidFill>
                <a:highlight>
                  <a:srgbClr val="BC2E32"/>
                </a:highlight>
                <a:latin typeface="Gotham-Medium" panose="02000504050000020004" pitchFamily="2" charset="0"/>
                <a:cs typeface="Arial" panose="020B0604020202020204" pitchFamily="34" charset="0"/>
              </a:rPr>
              <a:t>Walk Their Walk</a:t>
            </a:r>
          </a:p>
        </p:txBody>
      </p:sp>
      <p:pic>
        <p:nvPicPr>
          <p:cNvPr id="2" name="pasted-image.pdf">
            <a:extLst>
              <a:ext uri="{FF2B5EF4-FFF2-40B4-BE49-F238E27FC236}">
                <a16:creationId xmlns:a16="http://schemas.microsoft.com/office/drawing/2014/main" id="{81919B1B-2CDB-01C0-15BB-CC779D2E0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A41F6EF-3C22-154D-CB18-F6DA5352B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B5326-602E-A0FF-8068-EF8FC3AB38F1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29030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F3E3F-3C7E-9C34-8B2C-B93F870E4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75"/>
          <a:stretch/>
        </p:blipFill>
        <p:spPr>
          <a:xfrm>
            <a:off x="-1" y="0"/>
            <a:ext cx="17340263" cy="97535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569912" y="3498047"/>
            <a:ext cx="8100218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551" dirty="0">
                <a:solidFill>
                  <a:schemeClr val="bg1"/>
                </a:solidFill>
                <a:highlight>
                  <a:srgbClr val="BC2E32"/>
                </a:highlight>
                <a:latin typeface="Gotham-Medium" panose="02000504050000020004" pitchFamily="2" charset="0"/>
                <a:cs typeface="Arial" panose="020B0604020202020204" pitchFamily="34" charset="0"/>
              </a:rPr>
              <a:t>In Their </a:t>
            </a:r>
          </a:p>
          <a:p>
            <a:pPr algn="l"/>
            <a:r>
              <a:rPr lang="en-US" sz="4551" dirty="0">
                <a:solidFill>
                  <a:schemeClr val="bg1"/>
                </a:solidFill>
                <a:highlight>
                  <a:srgbClr val="BC2E32"/>
                </a:highlight>
                <a:latin typeface="Gotham-Medium" panose="02000504050000020004" pitchFamily="2" charset="0"/>
                <a:cs typeface="Arial" panose="020B0604020202020204" pitchFamily="34" charset="0"/>
              </a:rPr>
              <a:t>Customers’</a:t>
            </a:r>
          </a:p>
          <a:p>
            <a:pPr algn="l"/>
            <a:r>
              <a:rPr lang="en-US" sz="4551" dirty="0">
                <a:solidFill>
                  <a:schemeClr val="bg1"/>
                </a:solidFill>
                <a:highlight>
                  <a:srgbClr val="BC2E32"/>
                </a:highlight>
                <a:latin typeface="Gotham-Medium" panose="02000504050000020004" pitchFamily="2" charset="0"/>
                <a:cs typeface="Arial" panose="020B0604020202020204" pitchFamily="34" charset="0"/>
              </a:rPr>
              <a:t>Shoes</a:t>
            </a:r>
          </a:p>
        </p:txBody>
      </p:sp>
      <p:pic>
        <p:nvPicPr>
          <p:cNvPr id="3" name="pasted-image.pdf">
            <a:extLst>
              <a:ext uri="{FF2B5EF4-FFF2-40B4-BE49-F238E27FC236}">
                <a16:creationId xmlns:a16="http://schemas.microsoft.com/office/drawing/2014/main" id="{AE824737-4EC4-78A9-8346-9BE816EE9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27E0319-3CCE-9A0D-63D0-346C6E326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018FA3-ACC0-0B7F-1C7E-94EE45A57F1D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74155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F1FEE9-6E5D-A4AE-A7C3-04CFF8AE9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0060"/>
            <a:ext cx="17397306" cy="976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DB1A90-CA3F-9D77-A75E-E3693466498F}"/>
              </a:ext>
            </a:extLst>
          </p:cNvPr>
          <p:cNvSpPr txBox="1">
            <a:spLocks/>
          </p:cNvSpPr>
          <p:nvPr/>
        </p:nvSpPr>
        <p:spPr>
          <a:xfrm>
            <a:off x="874763" y="7303645"/>
            <a:ext cx="8300267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304815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609630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914446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1219261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524076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828891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2133707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2438522" algn="ctr" defTabSz="77897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6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Medium" panose="0200050405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</a:br>
            <a:b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Medium" panose="0200050405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  <a:t>MARK CLARK</a:t>
            </a: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FF"/>
                </a:solidFill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</a:rPr>
              <a:t>mark@jfdi.uk.com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ld" panose="02000604040000020004" pitchFamily="2" charset="0"/>
              <a:ea typeface="MS Gothic" panose="020B0609070205080204" pitchFamily="49" charset="-128"/>
              <a:cs typeface="Arial" panose="020B0604020202020204" pitchFamily="34" charset="0"/>
              <a:sym typeface="Helvetica Light"/>
            </a:endParaRPr>
          </a:p>
          <a:p>
            <a:pPr marL="0" marR="0" lvl="0" indent="0" algn="l" defTabSz="7789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ld" panose="02000604040000020004" pitchFamily="2" charset="0"/>
                <a:ea typeface="MS Gothic" panose="020B0609070205080204" pitchFamily="49" charset="-128"/>
                <a:cs typeface="Arial" panose="020B0604020202020204" pitchFamily="34" charset="0"/>
                <a:sym typeface="Helvetica Light"/>
              </a:rPr>
              <a:t>O7711729319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ld" panose="02000604040000020004" pitchFamily="2" charset="0"/>
              <a:ea typeface="MS Gothic" panose="020B0609070205080204" pitchFamily="49" charset="-128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FC67B-4CA5-F402-49DF-68BD21A9D600}"/>
              </a:ext>
            </a:extLst>
          </p:cNvPr>
          <p:cNvSpPr/>
          <p:nvPr/>
        </p:nvSpPr>
        <p:spPr>
          <a:xfrm>
            <a:off x="874763" y="3569486"/>
            <a:ext cx="5559904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US" sz="115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GO GROW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375D64A-2D25-4640-0A08-ACA7EC1EF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79" y="8795634"/>
            <a:ext cx="1074172" cy="704427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4C6262E-CA17-026E-8D57-BA861D97A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319" y="8795634"/>
            <a:ext cx="2328906" cy="957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1C8AC-7A6E-B7E5-0AD8-BA5B45C33ACD}"/>
              </a:ext>
            </a:extLst>
          </p:cNvPr>
          <p:cNvSpPr txBox="1"/>
          <p:nvPr/>
        </p:nvSpPr>
        <p:spPr>
          <a:xfrm>
            <a:off x="14947542" y="8542554"/>
            <a:ext cx="163642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44455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7054F0-315C-560C-4CF4-5BC55DB555F7}"/>
              </a:ext>
            </a:extLst>
          </p:cNvPr>
          <p:cNvSpPr txBox="1"/>
          <p:nvPr/>
        </p:nvSpPr>
        <p:spPr>
          <a:xfrm>
            <a:off x="7553325" y="2286367"/>
            <a:ext cx="9486167" cy="5606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dirty="0">
                <a:solidFill>
                  <a:srgbClr val="181875"/>
                </a:solidFill>
                <a:effectLst/>
                <a:latin typeface="Gotham-Medium" panose="02000604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Agency/ </a:t>
            </a:r>
            <a:r>
              <a:rPr lang="en-US" sz="3500" dirty="0">
                <a:solidFill>
                  <a:srgbClr val="181875"/>
                </a:solidFill>
                <a:latin typeface="Gotham-Medium" panose="02000604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 Equity</a:t>
            </a:r>
            <a:endParaRPr lang="en-GB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effectLst/>
                <a:latin typeface="Gotham-Medium" panose="02000604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Greater Control</a:t>
            </a:r>
            <a:endParaRPr lang="en-GB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effectLst/>
                <a:latin typeface="Gotham-Medium" panose="02000604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Low Risk</a:t>
            </a:r>
            <a:endParaRPr lang="en-GB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effectLst/>
                <a:latin typeface="Gotham-Medium" panose="02000604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Better Probabilities</a:t>
            </a:r>
            <a:endParaRPr lang="en-GB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500" dirty="0">
              <a:solidFill>
                <a:srgbClr val="181875"/>
              </a:solidFill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500" dirty="0">
                <a:solidFill>
                  <a:srgbClr val="181875"/>
                </a:solidFill>
                <a:effectLst/>
                <a:latin typeface="Gotham-Medium" panose="0200060404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Win Win </a:t>
            </a:r>
            <a:endParaRPr lang="en-GB" sz="3500" dirty="0">
              <a:solidFill>
                <a:srgbClr val="181875"/>
              </a:solidFill>
              <a:effectLst/>
              <a:latin typeface="Gotham-Medium" panose="0200060404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l">
              <a:spcBef>
                <a:spcPts val="1000"/>
              </a:spcBef>
              <a:spcAft>
                <a:spcPts val="1000"/>
              </a:spcAft>
            </a:pPr>
            <a:endParaRPr lang="en-GB" sz="3500" dirty="0">
              <a:solidFill>
                <a:srgbClr val="181876"/>
              </a:solidFill>
              <a:latin typeface="Gotham-Medium" panose="0200060404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55055-9ADA-5621-D86A-68DE580E1049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F219D-D04F-2557-B7B4-5CB1BC0FD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FA48A8-5AF1-697B-BBC0-66CE90C5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0" r="56604"/>
          <a:stretch/>
        </p:blipFill>
        <p:spPr>
          <a:xfrm>
            <a:off x="1" y="0"/>
            <a:ext cx="6412864" cy="975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8AA554-C6BE-D7B6-45EA-9C0925D3D8E8}"/>
              </a:ext>
            </a:extLst>
          </p:cNvPr>
          <p:cNvSpPr/>
          <p:nvPr/>
        </p:nvSpPr>
        <p:spPr>
          <a:xfrm>
            <a:off x="948818" y="1765222"/>
            <a:ext cx="6148842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1300460" hangingPunct="1"/>
            <a:r>
              <a:rPr lang="en-US" sz="60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The </a:t>
            </a:r>
          </a:p>
          <a:p>
            <a:pPr algn="l" defTabSz="1300460" hangingPunct="1"/>
            <a:r>
              <a:rPr lang="en-US" sz="60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Better</a:t>
            </a:r>
          </a:p>
          <a:p>
            <a:pPr algn="l" defTabSz="1300460" hangingPunct="1"/>
            <a:r>
              <a:rPr lang="en-US" sz="6000" kern="1200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604040000020004" pitchFamily="2" charset="0"/>
                <a:cs typeface="Arial" panose="020B0604020202020204" pitchFamily="34" charset="0"/>
              </a:rPr>
              <a:t>Bet </a:t>
            </a:r>
          </a:p>
        </p:txBody>
      </p:sp>
    </p:spTree>
    <p:extLst>
      <p:ext uri="{BB962C8B-B14F-4D97-AF65-F5344CB8AC3E}">
        <p14:creationId xmlns:p14="http://schemas.microsoft.com/office/powerpoint/2010/main" val="274081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some acorns&#10;&#10;Description automatically generated">
            <a:extLst>
              <a:ext uri="{FF2B5EF4-FFF2-40B4-BE49-F238E27FC236}">
                <a16:creationId xmlns:a16="http://schemas.microsoft.com/office/drawing/2014/main" id="{2CBDDA23-A4E3-C682-B8BE-9AA876A6A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b="9401"/>
          <a:stretch/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465782" y="2458637"/>
            <a:ext cx="8055648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Why Is Client Leadership So Important?</a:t>
            </a:r>
          </a:p>
        </p:txBody>
      </p:sp>
      <p:pic>
        <p:nvPicPr>
          <p:cNvPr id="2" name="pasted-image.pdf">
            <a:extLst>
              <a:ext uri="{FF2B5EF4-FFF2-40B4-BE49-F238E27FC236}">
                <a16:creationId xmlns:a16="http://schemas.microsoft.com/office/drawing/2014/main" id="{226426A5-C7AD-B86F-0F50-FEB65AB0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BB68E7C-1B65-F8F7-0709-B17A3DA53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B55D3-8D4C-3C3A-875A-D5DC03C8A845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3716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1F737B-2F76-0E15-FA74-0B7279B5F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47"/>
          <a:stretch/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274320" y="751757"/>
            <a:ext cx="8055648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Retains Clients</a:t>
            </a:r>
          </a:p>
        </p:txBody>
      </p:sp>
      <p:pic>
        <p:nvPicPr>
          <p:cNvPr id="2" name="pasted-image.pdf">
            <a:extLst>
              <a:ext uri="{FF2B5EF4-FFF2-40B4-BE49-F238E27FC236}">
                <a16:creationId xmlns:a16="http://schemas.microsoft.com/office/drawing/2014/main" id="{87662FCE-A6E0-927E-18D3-8DD8A3C96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F8424269-1BE8-195F-6882-A81481AD2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F7CE3-14B2-BBCE-F859-6225507FD021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81005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174CE-47E2-CA0B-FDFC-12492FEB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2"/>
          <a:stretch/>
        </p:blipFill>
        <p:spPr>
          <a:xfrm>
            <a:off x="0" y="-1"/>
            <a:ext cx="17340263" cy="97897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614483" y="3292475"/>
            <a:ext cx="8055648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Maximises</a:t>
            </a: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New </a:t>
            </a:r>
            <a:r>
              <a:rPr lang="en-US" sz="4551" dirty="0">
                <a:solidFill>
                  <a:prstClr val="white"/>
                </a:solidFill>
                <a:highlight>
                  <a:srgbClr val="BC2E32"/>
                </a:highlight>
                <a:latin typeface="Gotham-Medium" panose="02000504050000020004" pitchFamily="2" charset="0"/>
                <a:cs typeface="Arial" panose="020B0604020202020204" pitchFamily="34" charset="0"/>
              </a:rPr>
              <a:t>B</a:t>
            </a:r>
            <a:r>
              <a:rPr kumimoji="0" lang="en-US" sz="4551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usiness</a:t>
            </a: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 ROI</a:t>
            </a:r>
          </a:p>
        </p:txBody>
      </p:sp>
      <p:pic>
        <p:nvPicPr>
          <p:cNvPr id="3" name="pasted-image.pdf">
            <a:extLst>
              <a:ext uri="{FF2B5EF4-FFF2-40B4-BE49-F238E27FC236}">
                <a16:creationId xmlns:a16="http://schemas.microsoft.com/office/drawing/2014/main" id="{4B452BAC-8D8F-4EFD-CEB8-D0882721B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D69E8260-46CA-8073-DF9C-BD521FDCC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0963D-B41D-950E-EB7C-5968723A60CC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25372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2084-BBF5-2417-BCFD-52EA10E12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35CC3-E94C-FA15-4125-8C19906D4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76" b="6876"/>
          <a:stretch/>
        </p:blipFill>
        <p:spPr>
          <a:xfrm>
            <a:off x="0" y="0"/>
            <a:ext cx="17340263" cy="975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B8E82B-9981-4165-62D5-BEC31873F838}"/>
              </a:ext>
            </a:extLst>
          </p:cNvPr>
          <p:cNvSpPr/>
          <p:nvPr/>
        </p:nvSpPr>
        <p:spPr>
          <a:xfrm>
            <a:off x="465782" y="2458637"/>
            <a:ext cx="8055648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Highly Valued But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5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504050000020004" pitchFamily="2" charset="0"/>
                <a:ea typeface="+mn-ea"/>
                <a:cs typeface="Arial" panose="020B0604020202020204" pitchFamily="34" charset="0"/>
                <a:sym typeface="Helvetica Light"/>
              </a:rPr>
              <a:t>Rarely Seen</a:t>
            </a:r>
          </a:p>
        </p:txBody>
      </p:sp>
      <p:pic>
        <p:nvPicPr>
          <p:cNvPr id="4" name="pasted-image.pdf">
            <a:extLst>
              <a:ext uri="{FF2B5EF4-FFF2-40B4-BE49-F238E27FC236}">
                <a16:creationId xmlns:a16="http://schemas.microsoft.com/office/drawing/2014/main" id="{4EA94C71-2280-07EF-4ED8-C66BD2A3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0638" y="9049335"/>
            <a:ext cx="889249" cy="58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BDC435B7-5951-9DB8-5844-1A4133A0C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23" y="9038086"/>
            <a:ext cx="1636423" cy="673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F1000F-DAEB-B2A3-207A-2EA92C4D4A83}"/>
              </a:ext>
            </a:extLst>
          </p:cNvPr>
          <p:cNvSpPr txBox="1"/>
          <p:nvPr/>
        </p:nvSpPr>
        <p:spPr>
          <a:xfrm>
            <a:off x="15254204" y="8827560"/>
            <a:ext cx="163642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BC2E32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364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7AF8C-9A4B-0D5F-7176-89FF3C8B5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5" r="27592" b="16746"/>
          <a:stretch/>
        </p:blipFill>
        <p:spPr>
          <a:xfrm>
            <a:off x="-1" y="0"/>
            <a:ext cx="6412865" cy="975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97961DA-E733-1423-4639-757D38733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5880" y="1803197"/>
            <a:ext cx="3729038" cy="4060825"/>
          </a:xfrm>
        </p:spPr>
        <p:txBody>
          <a:bodyPr>
            <a:noAutofit/>
          </a:bodyPr>
          <a:lstStyle/>
          <a:p>
            <a:pPr marL="0" indent="0" algn="ctr" defTabSz="2438338" hangingPunct="0">
              <a:spcBef>
                <a:spcPts val="4500"/>
              </a:spcBef>
              <a:buNone/>
            </a:pP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  <a:sym typeface="Helvetica Neue"/>
              </a:rPr>
              <a:t>Project-Led</a:t>
            </a:r>
          </a:p>
          <a:p>
            <a:pPr marL="0" indent="0" algn="ctr" defTabSz="2438338" hangingPunct="0">
              <a:spcBef>
                <a:spcPts val="4500"/>
              </a:spcBef>
              <a:buNone/>
            </a:pP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</a:rPr>
              <a:t>The Now</a:t>
            </a:r>
          </a:p>
          <a:p>
            <a:pPr marL="0" indent="0" algn="ctr" defTabSz="2438338" hangingPunct="0">
              <a:spcBef>
                <a:spcPts val="4500"/>
              </a:spcBef>
              <a:buNone/>
            </a:pP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  <a:sym typeface="Helvetica Neue"/>
              </a:rPr>
              <a:t>Tactical</a:t>
            </a:r>
          </a:p>
          <a:p>
            <a:pPr marL="0" indent="0" algn="ctr" defTabSz="2438338" hangingPunct="0">
              <a:spcBef>
                <a:spcPts val="4500"/>
              </a:spcBef>
              <a:buNone/>
            </a:pP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</a:rPr>
              <a:t>Delivery</a:t>
            </a:r>
          </a:p>
          <a:p>
            <a:pPr marL="0" indent="0" algn="ctr" defTabSz="2438338" hangingPunct="0">
              <a:spcBef>
                <a:spcPts val="4500"/>
              </a:spcBef>
              <a:buNone/>
            </a:pP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  <a:sym typeface="Helvetica Neue"/>
              </a:rPr>
              <a:t>Input-Focused</a:t>
            </a:r>
          </a:p>
          <a:p>
            <a:pPr marL="0" indent="0" algn="ctr" defTabSz="2438338" hangingPunct="0">
              <a:spcBef>
                <a:spcPts val="4500"/>
              </a:spcBef>
              <a:buNone/>
            </a:pP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</a:rPr>
              <a:t>Fair Value</a:t>
            </a:r>
            <a:r>
              <a:rPr lang="en-US" sz="3500" dirty="0">
                <a:solidFill>
                  <a:schemeClr val="bg1">
                    <a:lumMod val="65000"/>
                  </a:schemeClr>
                </a:solidFill>
                <a:latin typeface="Gotham-Medium" pitchFamily="2" charset="0"/>
                <a:sym typeface="Helvetica Neue"/>
              </a:rPr>
              <a:t> </a:t>
            </a:r>
          </a:p>
          <a:p>
            <a:endParaRPr lang="en-US" sz="3500" dirty="0">
              <a:solidFill>
                <a:srgbClr val="181876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6A4AE7B-B98B-C778-CFAE-C17D6A7720FB}"/>
              </a:ext>
            </a:extLst>
          </p:cNvPr>
          <p:cNvSpPr txBox="1">
            <a:spLocks/>
          </p:cNvSpPr>
          <p:nvPr/>
        </p:nvSpPr>
        <p:spPr>
          <a:xfrm>
            <a:off x="12104433" y="1803197"/>
            <a:ext cx="4931664" cy="3846513"/>
          </a:xfrm>
          <a:prstGeom prst="rect">
            <a:avLst/>
          </a:prstGeom>
        </p:spPr>
        <p:txBody>
          <a:bodyPr>
            <a:no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Neue"/>
              </a:rPr>
              <a:t>Service-Led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Light"/>
              </a:rPr>
              <a:t>The Future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Neue"/>
              </a:rPr>
              <a:t>Strategic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Light"/>
              </a:rPr>
              <a:t>Added Value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Neue"/>
              </a:rPr>
              <a:t>Output-Focused</a:t>
            </a:r>
          </a:p>
          <a:p>
            <a:pPr marL="0" marR="0" lvl="0" indent="0" algn="ctr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Light"/>
              </a:rPr>
              <a:t>Premium Value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181876"/>
                </a:solidFill>
                <a:effectLst/>
                <a:uLnTx/>
                <a:uFillTx/>
                <a:latin typeface="Gotham-Medium" pitchFamily="2" charset="0"/>
                <a:ea typeface="+mn-ea"/>
                <a:cs typeface="+mn-cs"/>
                <a:sym typeface="Helvetica Neue"/>
              </a:rPr>
              <a:t> </a:t>
            </a:r>
          </a:p>
          <a:p>
            <a:pPr marL="325115" marR="0" lvl="0" indent="-325115" algn="l" defTabSz="1300460" rtl="0" eaLnBrk="1" fontAlgn="auto" latinLnBrk="0" hangingPunct="1">
              <a:lnSpc>
                <a:spcPct val="90000"/>
              </a:lnSpc>
              <a:spcBef>
                <a:spcPts val="1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1818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CAE63F-D551-1AAE-A2C0-C0E23AE29D0D}"/>
              </a:ext>
            </a:extLst>
          </p:cNvPr>
          <p:cNvCxnSpPr>
            <a:cxnSpLocks/>
          </p:cNvCxnSpPr>
          <p:nvPr/>
        </p:nvCxnSpPr>
        <p:spPr>
          <a:xfrm>
            <a:off x="11438733" y="2143474"/>
            <a:ext cx="1021398" cy="0"/>
          </a:xfrm>
          <a:prstGeom prst="straightConnector1">
            <a:avLst/>
          </a:prstGeom>
          <a:ln w="63500">
            <a:solidFill>
              <a:srgbClr val="BC2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13AA58-19EE-8698-737F-A37E362587F8}"/>
              </a:ext>
            </a:extLst>
          </p:cNvPr>
          <p:cNvCxnSpPr>
            <a:cxnSpLocks/>
          </p:cNvCxnSpPr>
          <p:nvPr/>
        </p:nvCxnSpPr>
        <p:spPr>
          <a:xfrm>
            <a:off x="11404918" y="3148013"/>
            <a:ext cx="1021398" cy="0"/>
          </a:xfrm>
          <a:prstGeom prst="straightConnector1">
            <a:avLst/>
          </a:prstGeom>
          <a:ln w="63500">
            <a:solidFill>
              <a:srgbClr val="BC2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53F85B-D629-C8B8-34D5-FA7A3DCFDBD7}"/>
              </a:ext>
            </a:extLst>
          </p:cNvPr>
          <p:cNvCxnSpPr>
            <a:cxnSpLocks/>
          </p:cNvCxnSpPr>
          <p:nvPr/>
        </p:nvCxnSpPr>
        <p:spPr>
          <a:xfrm>
            <a:off x="11404918" y="4205954"/>
            <a:ext cx="1021398" cy="0"/>
          </a:xfrm>
          <a:prstGeom prst="straightConnector1">
            <a:avLst/>
          </a:prstGeom>
          <a:ln w="63500">
            <a:solidFill>
              <a:srgbClr val="BC2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05E2BB-C01C-366D-DB5A-7BB4A6CBD6E4}"/>
              </a:ext>
            </a:extLst>
          </p:cNvPr>
          <p:cNvCxnSpPr>
            <a:cxnSpLocks/>
          </p:cNvCxnSpPr>
          <p:nvPr/>
        </p:nvCxnSpPr>
        <p:spPr>
          <a:xfrm>
            <a:off x="11404918" y="5299742"/>
            <a:ext cx="1021398" cy="0"/>
          </a:xfrm>
          <a:prstGeom prst="straightConnector1">
            <a:avLst/>
          </a:prstGeom>
          <a:ln w="63500">
            <a:solidFill>
              <a:srgbClr val="BC2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AAC294-C2BF-9BDD-C7A4-46887721CDFD}"/>
              </a:ext>
            </a:extLst>
          </p:cNvPr>
          <p:cNvCxnSpPr>
            <a:cxnSpLocks/>
          </p:cNvCxnSpPr>
          <p:nvPr/>
        </p:nvCxnSpPr>
        <p:spPr>
          <a:xfrm>
            <a:off x="11362534" y="6339554"/>
            <a:ext cx="1021398" cy="0"/>
          </a:xfrm>
          <a:prstGeom prst="straightConnector1">
            <a:avLst/>
          </a:prstGeom>
          <a:ln w="63500">
            <a:solidFill>
              <a:srgbClr val="BC2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D6EF3E-9B73-985C-5ECD-58E721397F77}"/>
              </a:ext>
            </a:extLst>
          </p:cNvPr>
          <p:cNvCxnSpPr>
            <a:cxnSpLocks/>
          </p:cNvCxnSpPr>
          <p:nvPr/>
        </p:nvCxnSpPr>
        <p:spPr>
          <a:xfrm>
            <a:off x="11362534" y="7386034"/>
            <a:ext cx="1021398" cy="0"/>
          </a:xfrm>
          <a:prstGeom prst="straightConnector1">
            <a:avLst/>
          </a:prstGeom>
          <a:ln w="63500">
            <a:solidFill>
              <a:srgbClr val="BC2E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F6562F3-B499-AC30-E6DA-8BAF9376FB6E}"/>
              </a:ext>
            </a:extLst>
          </p:cNvPr>
          <p:cNvSpPr/>
          <p:nvPr/>
        </p:nvSpPr>
        <p:spPr>
          <a:xfrm>
            <a:off x="591586" y="2454857"/>
            <a:ext cx="5161514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Management 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Vs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Leadership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BC2E32"/>
              </a:highlight>
              <a:uLnTx/>
              <a:uFillTx/>
              <a:latin typeface="Gotham-Medium" panose="0200060404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403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9D3A439-E430-0EB8-E82D-6A764E1EF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21" t="1507" r="25947" b="-1507"/>
          <a:stretch/>
        </p:blipFill>
        <p:spPr>
          <a:xfrm>
            <a:off x="-1" y="0"/>
            <a:ext cx="6412865" cy="99816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DAEDC1-E01C-8FDD-1F77-0B6121987CD0}"/>
              </a:ext>
            </a:extLst>
          </p:cNvPr>
          <p:cNvSpPr/>
          <p:nvPr/>
        </p:nvSpPr>
        <p:spPr>
          <a:xfrm>
            <a:off x="288136" y="4198136"/>
            <a:ext cx="4787392" cy="137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BC2E32"/>
                </a:highlight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Reality Check</a:t>
            </a:r>
          </a:p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BC2E32"/>
              </a:highlight>
              <a:uLnTx/>
              <a:uFillTx/>
              <a:latin typeface="Gotham-Medium" panose="02000604040000020004" pitchFamily="2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597FAE-A74A-6B70-C6C5-08EEEA7F79BF}"/>
              </a:ext>
            </a:extLst>
          </p:cNvPr>
          <p:cNvSpPr/>
          <p:nvPr/>
        </p:nvSpPr>
        <p:spPr>
          <a:xfrm flipH="1">
            <a:off x="6412864" y="0"/>
            <a:ext cx="229130" cy="9775024"/>
          </a:xfrm>
          <a:prstGeom prst="rect">
            <a:avLst/>
          </a:prstGeom>
          <a:solidFill>
            <a:srgbClr val="BC2E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A5DDA-156E-F703-714A-AED3269B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78"/>
          <a:stretch/>
        </p:blipFill>
        <p:spPr>
          <a:xfrm>
            <a:off x="16070263" y="8624280"/>
            <a:ext cx="1270000" cy="1129320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75201B7-B7D0-7B46-5AF4-552521DBF017}"/>
              </a:ext>
            </a:extLst>
          </p:cNvPr>
          <p:cNvSpPr/>
          <p:nvPr/>
        </p:nvSpPr>
        <p:spPr>
          <a:xfrm>
            <a:off x="7831427" y="2889892"/>
            <a:ext cx="8873836" cy="2908406"/>
          </a:xfrm>
          <a:prstGeom prst="rtTriangle">
            <a:avLst/>
          </a:prstGeom>
          <a:solidFill>
            <a:srgbClr val="1818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DD0D391C-C53A-81E3-C907-87FCDCE3DA7F}"/>
              </a:ext>
            </a:extLst>
          </p:cNvPr>
          <p:cNvSpPr/>
          <p:nvPr/>
        </p:nvSpPr>
        <p:spPr>
          <a:xfrm rot="10800000">
            <a:off x="7898988" y="2900955"/>
            <a:ext cx="8873836" cy="2909455"/>
          </a:xfrm>
          <a:prstGeom prst="rtTriangle">
            <a:avLst/>
          </a:prstGeom>
          <a:solidFill>
            <a:srgbClr val="BC2E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1D3938-1C29-A9A1-B361-F4E581B7808B}"/>
              </a:ext>
            </a:extLst>
          </p:cNvPr>
          <p:cNvSpPr txBox="1"/>
          <p:nvPr/>
        </p:nvSpPr>
        <p:spPr>
          <a:xfrm>
            <a:off x="7678929" y="4287347"/>
            <a:ext cx="4376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CLIENT MANAGEMENT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3A7CEF-153C-A367-B6BD-5DC9AFC87667}"/>
              </a:ext>
            </a:extLst>
          </p:cNvPr>
          <p:cNvSpPr txBox="1"/>
          <p:nvPr/>
        </p:nvSpPr>
        <p:spPr>
          <a:xfrm>
            <a:off x="12412967" y="3090362"/>
            <a:ext cx="4376737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-Medium" panose="02000604040000020004" pitchFamily="2" charset="0"/>
                <a:ea typeface="+mn-ea"/>
                <a:cs typeface="+mn-cs"/>
                <a:sym typeface="Helvetica Light"/>
              </a:rPr>
              <a:t>CLIENT LEADERSHIP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E50EE-D1D8-5C07-B51D-F7779FC4C54D}"/>
              </a:ext>
            </a:extLst>
          </p:cNvPr>
          <p:cNvSpPr/>
          <p:nvPr/>
        </p:nvSpPr>
        <p:spPr>
          <a:xfrm rot="1616700">
            <a:off x="8364802" y="3243885"/>
            <a:ext cx="1686164" cy="580742"/>
          </a:xfrm>
          <a:prstGeom prst="rect">
            <a:avLst/>
          </a:prstGeom>
          <a:solidFill>
            <a:srgbClr val="1818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23D07E-E935-D7E8-526A-1E98F5A9B616}"/>
              </a:ext>
            </a:extLst>
          </p:cNvPr>
          <p:cNvSpPr/>
          <p:nvPr/>
        </p:nvSpPr>
        <p:spPr>
          <a:xfrm>
            <a:off x="7539878" y="2712320"/>
            <a:ext cx="278102" cy="74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3A1FF8-6FF1-28C5-0509-6573C7F74A71}"/>
              </a:ext>
            </a:extLst>
          </p:cNvPr>
          <p:cNvCxnSpPr>
            <a:cxnSpLocks/>
          </p:cNvCxnSpPr>
          <p:nvPr/>
        </p:nvCxnSpPr>
        <p:spPr>
          <a:xfrm>
            <a:off x="8808858" y="3084107"/>
            <a:ext cx="7408384" cy="2682994"/>
          </a:xfrm>
          <a:prstGeom prst="line">
            <a:avLst/>
          </a:prstGeom>
          <a:ln w="127000">
            <a:solidFill>
              <a:srgbClr val="1818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33A3292-F826-A407-92EC-85FCD1937F6D}"/>
              </a:ext>
            </a:extLst>
          </p:cNvPr>
          <p:cNvSpPr/>
          <p:nvPr/>
        </p:nvSpPr>
        <p:spPr>
          <a:xfrm rot="5400000">
            <a:off x="7886139" y="2970150"/>
            <a:ext cx="646726" cy="484110"/>
          </a:xfrm>
          <a:prstGeom prst="rect">
            <a:avLst/>
          </a:prstGeom>
          <a:solidFill>
            <a:srgbClr val="1818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5A124A-0F7E-42D4-60E8-344AC1F8558A}"/>
              </a:ext>
            </a:extLst>
          </p:cNvPr>
          <p:cNvSpPr/>
          <p:nvPr/>
        </p:nvSpPr>
        <p:spPr>
          <a:xfrm rot="5400000">
            <a:off x="8092326" y="2979117"/>
            <a:ext cx="646726" cy="484110"/>
          </a:xfrm>
          <a:prstGeom prst="rect">
            <a:avLst/>
          </a:prstGeom>
          <a:solidFill>
            <a:srgbClr val="18187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9593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PT" id="{70813857-42AB-FE43-84B0-24091149DBF4}" vid="{15AB26B4-344A-5041-B7F3-03F96D4CE13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10650</TotalTime>
  <Words>433</Words>
  <Application>Microsoft Macintosh PowerPoint</Application>
  <PresentationFormat>Custom</PresentationFormat>
  <Paragraphs>199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Gotham-Bold</vt:lpstr>
      <vt:lpstr>Gotham-Medium</vt:lpstr>
      <vt:lpstr>Helvetica Light</vt:lpstr>
      <vt:lpstr>Helvetica Neue</vt:lpstr>
      <vt:lpstr>YahooSans VF</vt:lpstr>
      <vt:lpstr>White</vt:lpstr>
      <vt:lpstr>1_Office Theme</vt:lpstr>
      <vt:lpstr>2_Office Theme</vt:lpstr>
      <vt:lpstr>    GROWING EXISTING  CLIENT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Camilla Sargeaunt</dc:creator>
  <cp:lastModifiedBy>Admin JFDI</cp:lastModifiedBy>
  <cp:revision>558</cp:revision>
  <cp:lastPrinted>2018-11-29T17:00:15Z</cp:lastPrinted>
  <dcterms:created xsi:type="dcterms:W3CDTF">2018-07-12T11:05:19Z</dcterms:created>
  <dcterms:modified xsi:type="dcterms:W3CDTF">2024-01-22T14:35:51Z</dcterms:modified>
</cp:coreProperties>
</file>