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951" r:id="rId2"/>
    <p:sldId id="944" r:id="rId3"/>
    <p:sldId id="945" r:id="rId4"/>
    <p:sldId id="946" r:id="rId5"/>
    <p:sldId id="947" r:id="rId6"/>
    <p:sldId id="948" r:id="rId7"/>
    <p:sldId id="94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12"/>
  </p:normalViewPr>
  <p:slideViewPr>
    <p:cSldViewPr snapToGrid="0" snapToObjects="1">
      <p:cViewPr varScale="1">
        <p:scale>
          <a:sx n="83" d="100"/>
          <a:sy n="83" d="100"/>
        </p:scale>
        <p:origin x="1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DD18F-1A1B-4F4E-AA31-2D93C4CB8E48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93F11-578F-4B4A-8599-EDDF3267B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3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E54C5-5183-2B41-8F60-702E524795E7}" type="slidenum"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3</a:t>
            </a:fld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37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9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415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E54C5-5183-2B41-8F60-702E524795E7}" type="slidenum"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4</a:t>
            </a:fld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37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9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50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E54C5-5183-2B41-8F60-702E524795E7}" type="slidenum"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6</a:t>
            </a:fld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37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9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09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2FA3-6827-EC4A-851D-D0DA4BA45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55EA4-FC92-EA40-8315-BA5D998F0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6705C-17F6-5F48-8838-4AC2F8D7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413C7-633C-6F4D-BB4D-0977B7BB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D150D-1109-5749-9B8D-A991C54F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09B0-F558-F245-9959-70DF5086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0F5AD-2FFC-B64D-BB3E-330DDBE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FC1ED-D30D-6344-AF5E-4C30B53D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BFBA3-9F14-C74F-A217-9BCECF8C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39891-7725-CD41-AB86-D40C43EC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9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7B9F1-317A-6C46-80BF-2017534BE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381F7-D10C-3847-9B39-FBB37AAB8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911B7-064E-5D4C-9ADF-B8A3D7E2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5663E-1AB0-A341-BAF7-802DDFBD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1A0B6-089D-D347-AB4D-58046C36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/>
          <a:lstStyle>
            <a:lvl1pPr algn="l">
              <a:defRPr sz="3733" baseline="0">
                <a:solidFill>
                  <a:schemeClr val="tx1"/>
                </a:solidFill>
                <a:latin typeface="tahoma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09600" y="1576209"/>
            <a:ext cx="10972800" cy="4113392"/>
          </a:xfrm>
          <a:prstGeom prst="rect">
            <a:avLst/>
          </a:prstGeom>
        </p:spPr>
        <p:txBody>
          <a:bodyPr vert="horz"/>
          <a:lstStyle>
            <a:lvl1pPr>
              <a:defRPr sz="2133">
                <a:latin typeface="Tahoma"/>
              </a:defRPr>
            </a:lvl1pPr>
            <a:lvl2pPr>
              <a:defRPr sz="2133">
                <a:latin typeface="Tahoma"/>
              </a:defRPr>
            </a:lvl2pPr>
            <a:lvl3pPr>
              <a:defRPr sz="2133">
                <a:latin typeface="Tahoma"/>
              </a:defRPr>
            </a:lvl3pPr>
            <a:lvl4pPr>
              <a:defRPr sz="2133">
                <a:latin typeface="Tahoma"/>
              </a:defRPr>
            </a:lvl4pPr>
            <a:lvl5pPr>
              <a:defRPr sz="2133">
                <a:latin typeface="Tahoma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C914A-1915-FE46-B1AB-A90C616C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71A3-236A-B44D-9086-FC7788AC7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27671-EFE9-8043-A01C-D9D6A1FD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3D67A-8909-F342-8E5B-5A117C86C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E691E-1131-E64E-AB80-71ECE252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8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841F-F0E5-9246-BEF2-D3FBC4AD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06F2C-36F5-7E45-AD73-EAEAE744A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F043-316D-A14E-AD8D-6754BC77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95483-8039-A24C-B29B-6BD92575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CEDAA-7F67-6C41-985F-E2C5147C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E822B-6119-904F-A7AB-0CAE28C7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7212D-A3F5-BA47-9333-9BE91DE37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B9BAD-0A3C-724C-943C-853DF68A4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5953E-AF1E-8C42-8FA3-CA74ADFF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AA8E5-8072-7B45-BD86-794A1A5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C1C7-D0B9-6443-B8DB-7782EBBB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2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C588D-64CF-7F47-8AA7-C5635354C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1483D-4629-2249-91B8-B320EF96F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FB8FB-6914-ED47-82B0-B04F9C89C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25E1E-7055-B841-BA22-1149AFD09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D449BE-DBDF-F44E-88C1-722040492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5BA64-03EE-6E42-9135-B05F0E60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3C536-40E3-DD4E-BBAE-22DDFAD3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0E685-234E-C84D-B98D-560ECB6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9835-67C9-2B40-A0F1-AD5AE89F7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F9B0A-67DF-6344-A525-C55929D8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B9F75-6258-E046-B9A5-DAA8F35F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D2FFB-168E-B146-B692-AE9DEBAE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A2F25-A8E2-304E-9585-D1C31F7C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E520E-F75B-DC42-BDA1-EFF54E0E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34177-0460-0B4A-A705-3EC4CE79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FCA9-4BEC-BA4A-92D1-9E4DB01B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6895E-10C7-2F4B-B221-B4E07ED11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99C89-4BA2-B042-9618-1CE45FDDC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49F8E-B08F-3944-B17E-53867D1D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5B01E-67A2-854B-BDA6-5C79A797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0A93E-E342-6541-A7DC-18CCF97B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BC70-4A03-384E-8F04-3E4E52ED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5B293-22C6-ED46-8708-651DC8E9A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027B9-841A-B045-89D9-5B28C7324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56ABF-6B3E-9545-A1B4-0D722090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F1A02-CFBD-C748-9E1D-2045F214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5BD59-828F-204F-BBCA-619345AE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6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C4E33-B1E5-E142-A6B7-46913CAB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A7A83-AC02-0244-9CF8-C5AEECFBB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1DE4E-7DF8-4F45-B574-73A68869A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E517-8FDD-5946-B3F6-6B1993C5A455}" type="datetimeFigureOut">
              <a:rPr lang="en-US" smtClean="0"/>
              <a:t>10/10/24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75834-1752-6747-A471-63C5B6D20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A63D4-544C-7147-8863-4B448CF87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FF652-6783-B64D-864C-CB33B7C7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DB424D3-A8B4-A14D-9342-2A5736D6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Your exam question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B70311-7922-4646-8001-D435AAD140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Don’t forget to do both parts !</a:t>
            </a:r>
          </a:p>
          <a:p>
            <a:pPr marL="0" indent="0" algn="ctr">
              <a:buNone/>
            </a:pPr>
            <a:endParaRPr lang="en-US" sz="4400" b="1" dirty="0"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FB40D-CD7E-9943-9711-0DD0E877082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468C20B4-A78B-4C03-9710-3F7C6FC2103E}" type="datetime1">
              <a:rPr lang="en-GB" smtClean="0"/>
              <a:t>10/10/2024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4D999E-7E1C-C84A-A8AE-4C8A5A1786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000657AF-E30C-45DF-9453-12091E4BC9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9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0835-E72F-3348-BD85-92EF3429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Your exam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62647-9130-B448-8589-CDA368F79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941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dirty="0"/>
              <a:t>Share with me a creative execution (any medium/any type/does not have to be an ad, but can be if you wish) that you think is great and why it is great?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b="1" dirty="0"/>
              <a:t>Part 1</a:t>
            </a:r>
          </a:p>
          <a:p>
            <a:pPr marL="0" lvl="0" indent="0">
              <a:buNone/>
            </a:pPr>
            <a:r>
              <a:rPr lang="en-GB" dirty="0"/>
              <a:t>Specifically answer these two questions </a:t>
            </a:r>
          </a:p>
          <a:p>
            <a:pPr marL="514350" lvl="0" indent="-514350">
              <a:buAutoNum type="alphaLcParenR"/>
            </a:pPr>
            <a:r>
              <a:rPr lang="en-GB" dirty="0"/>
              <a:t>why it is motivating/exciting for its audience(s) and </a:t>
            </a:r>
          </a:p>
          <a:p>
            <a:pPr marL="514350" lvl="0" indent="-514350">
              <a:buAutoNum type="alphaLcParenR"/>
            </a:pPr>
            <a:r>
              <a:rPr lang="en-GB" dirty="0"/>
              <a:t>why it is effective for the brand that produced it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/>
              <a:t>(write no more than 50 words in total)</a:t>
            </a:r>
          </a:p>
          <a:p>
            <a:pPr marL="0" indent="0">
              <a:buNone/>
            </a:pPr>
            <a:r>
              <a:rPr lang="en-GB" b="1" dirty="0"/>
              <a:t>Part 2</a:t>
            </a:r>
          </a:p>
          <a:p>
            <a:pPr marL="0" indent="0">
              <a:buNone/>
            </a:pPr>
            <a:r>
              <a:rPr lang="en-GB" dirty="0"/>
              <a:t>Using </a:t>
            </a:r>
            <a:r>
              <a:rPr lang="en-GB" b="1" dirty="0"/>
              <a:t>the iceberg format </a:t>
            </a:r>
            <a:r>
              <a:rPr lang="en-GB" dirty="0"/>
              <a:t>work out the different ideas in play in this piece of work (See the notes to help you do this). Keep it as brief as possible- a short sentence or phrase in each box)   </a:t>
            </a:r>
            <a:r>
              <a:rPr lang="en-GB" b="1" i="1" dirty="0"/>
              <a:t> 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81487-A417-1844-9B7A-660A7C5F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21C9-9772-4C6E-91DC-C91EFD5C7CCA}" type="datetime1">
              <a:rPr lang="en-GB" smtClean="0"/>
              <a:t>10/10/2024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20A03-4160-EB4E-B981-BFEBD109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57AF-E30C-45DF-9453-12091E4BC9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6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</a:t>
            </a:r>
          </a:p>
        </p:txBody>
      </p:sp>
      <p:pic>
        <p:nvPicPr>
          <p:cNvPr id="2" name="Picture 1" descr="Iceberg shap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9" y="1178567"/>
            <a:ext cx="5223955" cy="490148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189505" y="1690688"/>
            <a:ext cx="2850221" cy="1038001"/>
            <a:chOff x="2757228" y="440850"/>
            <a:chExt cx="2850221" cy="1038001"/>
          </a:xfrm>
          <a:solidFill>
            <a:srgbClr val="BFBFBF"/>
          </a:solidFill>
        </p:grpSpPr>
        <p:sp>
          <p:nvSpPr>
            <p:cNvPr id="18" name="Rounded Rectangle 17"/>
            <p:cNvSpPr/>
            <p:nvPr/>
          </p:nvSpPr>
          <p:spPr>
            <a:xfrm>
              <a:off x="2757228" y="440850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807899" y="491521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>
                <a:latin typeface="ITC Franklin Gothic Std Book"/>
                <a:cs typeface="ITC Franklin Gothic Std Book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75176" y="3110311"/>
            <a:ext cx="2850221" cy="1038001"/>
            <a:chOff x="2757228" y="1608602"/>
            <a:chExt cx="2850221" cy="1038001"/>
          </a:xfrm>
          <a:solidFill>
            <a:srgbClr val="BFBFBF"/>
          </a:solidFill>
        </p:grpSpPr>
        <p:sp>
          <p:nvSpPr>
            <p:cNvPr id="21" name="Rounded Rectangle 20"/>
            <p:cNvSpPr/>
            <p:nvPr/>
          </p:nvSpPr>
          <p:spPr>
            <a:xfrm>
              <a:off x="2757228" y="1608602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807899" y="1659273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>
                <a:latin typeface="ITC Franklin Gothic Std Book"/>
                <a:cs typeface="ITC Franklin Gothic Std Book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52069" y="4672162"/>
            <a:ext cx="2850221" cy="1038001"/>
            <a:chOff x="2757228" y="2776353"/>
            <a:chExt cx="2850221" cy="1038001"/>
          </a:xfrm>
          <a:solidFill>
            <a:srgbClr val="BFBFBF"/>
          </a:solidFill>
        </p:grpSpPr>
        <p:sp>
          <p:nvSpPr>
            <p:cNvPr id="24" name="Rounded Rectangle 23"/>
            <p:cNvSpPr/>
            <p:nvPr/>
          </p:nvSpPr>
          <p:spPr>
            <a:xfrm>
              <a:off x="2757228" y="2776353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8"/>
            <p:cNvSpPr/>
            <p:nvPr/>
          </p:nvSpPr>
          <p:spPr>
            <a:xfrm>
              <a:off x="2807899" y="2827024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latin typeface="ITC Franklin Gothic Std Book"/>
                  <a:cs typeface="ITC Franklin Gothic Std Book"/>
                </a:rPr>
                <a:t>Brand positioning idea</a:t>
              </a:r>
              <a:r>
                <a:rPr lang="en-US" dirty="0">
                  <a:latin typeface="ITC Franklin Gothic Std Book"/>
                  <a:cs typeface="ITC Franklin Gothic Std Book"/>
                </a:rPr>
                <a:t>: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atin typeface="ITC Franklin Gothic Std Book"/>
                  <a:cs typeface="ITC Franklin Gothic Std Book"/>
                </a:rPr>
                <a:t>What does the brand stand for in a few words ?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4B3532E-7BA3-1349-805A-736D3CB14D76}"/>
              </a:ext>
            </a:extLst>
          </p:cNvPr>
          <p:cNvSpPr txBox="1"/>
          <p:nvPr/>
        </p:nvSpPr>
        <p:spPr>
          <a:xfrm>
            <a:off x="4405747" y="1805052"/>
            <a:ext cx="268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Creative idea</a:t>
            </a:r>
            <a:r>
              <a:rPr lang="en-US" dirty="0"/>
              <a:t>: what happens in this execution?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071DC6-B18C-E84D-B865-50693C57C978}"/>
              </a:ext>
            </a:extLst>
          </p:cNvPr>
          <p:cNvSpPr txBox="1"/>
          <p:nvPr/>
        </p:nvSpPr>
        <p:spPr>
          <a:xfrm>
            <a:off x="5069575" y="3135086"/>
            <a:ext cx="2450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Campaign idea</a:t>
            </a:r>
            <a:r>
              <a:rPr lang="en-US" dirty="0"/>
              <a:t>: what theme links up different executions?  </a:t>
            </a:r>
          </a:p>
        </p:txBody>
      </p:sp>
    </p:spTree>
    <p:extLst>
      <p:ext uri="{BB962C8B-B14F-4D97-AF65-F5344CB8AC3E}">
        <p14:creationId xmlns:p14="http://schemas.microsoft.com/office/powerpoint/2010/main" val="149152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</a:t>
            </a:r>
          </a:p>
        </p:txBody>
      </p:sp>
      <p:pic>
        <p:nvPicPr>
          <p:cNvPr id="2" name="Picture 1" descr="Iceberg shap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9" y="1178567"/>
            <a:ext cx="5223955" cy="490148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189505" y="1377179"/>
            <a:ext cx="3485221" cy="1384650"/>
            <a:chOff x="2757228" y="440850"/>
            <a:chExt cx="2850221" cy="1038001"/>
          </a:xfrm>
          <a:solidFill>
            <a:srgbClr val="BFBFBF"/>
          </a:solidFill>
        </p:grpSpPr>
        <p:sp>
          <p:nvSpPr>
            <p:cNvPr id="18" name="Rounded Rectangle 17"/>
            <p:cNvSpPr/>
            <p:nvPr/>
          </p:nvSpPr>
          <p:spPr>
            <a:xfrm>
              <a:off x="2757228" y="440850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807899" y="491521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>
                <a:latin typeface="ITC Franklin Gothic Std Book"/>
                <a:cs typeface="ITC Franklin Gothic Std Book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75176" y="3110311"/>
            <a:ext cx="2850221" cy="1038001"/>
            <a:chOff x="2757228" y="1608602"/>
            <a:chExt cx="2850221" cy="1038001"/>
          </a:xfrm>
          <a:solidFill>
            <a:srgbClr val="BFBFBF"/>
          </a:solidFill>
        </p:grpSpPr>
        <p:sp>
          <p:nvSpPr>
            <p:cNvPr id="21" name="Rounded Rectangle 20"/>
            <p:cNvSpPr/>
            <p:nvPr/>
          </p:nvSpPr>
          <p:spPr>
            <a:xfrm>
              <a:off x="2757228" y="1608602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807899" y="1659273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>
                <a:latin typeface="ITC Franklin Gothic Std Book"/>
                <a:cs typeface="ITC Franklin Gothic Std Book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39393" y="4612412"/>
            <a:ext cx="3177282" cy="1467640"/>
            <a:chOff x="2435489" y="2725228"/>
            <a:chExt cx="2869061" cy="1089124"/>
          </a:xfrm>
          <a:solidFill>
            <a:srgbClr val="BFBFBF"/>
          </a:solidFill>
        </p:grpSpPr>
        <p:sp>
          <p:nvSpPr>
            <p:cNvPr id="24" name="Rounded Rectangle 23"/>
            <p:cNvSpPr/>
            <p:nvPr/>
          </p:nvSpPr>
          <p:spPr>
            <a:xfrm>
              <a:off x="2435489" y="2725228"/>
              <a:ext cx="2869060" cy="1089124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8"/>
            <p:cNvSpPr/>
            <p:nvPr/>
          </p:nvSpPr>
          <p:spPr>
            <a:xfrm>
              <a:off x="2435489" y="2830952"/>
              <a:ext cx="2869061" cy="8557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atin typeface="ITC Franklin Gothic Std Book"/>
                  <a:cs typeface="ITC Franklin Gothic Std Book"/>
                </a:rPr>
                <a:t>Brand positioning idea: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rgbClr val="FF0000"/>
                  </a:solidFill>
                  <a:latin typeface="ITC Franklin Gothic Std Book"/>
                  <a:cs typeface="ITC Franklin Gothic Std Book"/>
                </a:rPr>
                <a:t>Empowerment of through play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4B3532E-7BA3-1349-805A-736D3CB14D76}"/>
              </a:ext>
            </a:extLst>
          </p:cNvPr>
          <p:cNvSpPr txBox="1"/>
          <p:nvPr/>
        </p:nvSpPr>
        <p:spPr>
          <a:xfrm>
            <a:off x="4559925" y="1524004"/>
            <a:ext cx="288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Creative idea: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071DC6-B18C-E84D-B865-50693C57C978}"/>
              </a:ext>
            </a:extLst>
          </p:cNvPr>
          <p:cNvSpPr txBox="1"/>
          <p:nvPr/>
        </p:nvSpPr>
        <p:spPr>
          <a:xfrm>
            <a:off x="5069575" y="3135086"/>
            <a:ext cx="2450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Campaign idea: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4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DE31-CBAF-4E42-A083-9875A3C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Questions to ask:-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B446-CB62-3C46-A01B-661AA2EFC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92246" cy="475805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b="1" dirty="0"/>
              <a:t>Creative idea</a:t>
            </a:r>
          </a:p>
          <a:p>
            <a:pPr marL="0" indent="0">
              <a:buNone/>
            </a:pPr>
            <a:r>
              <a:rPr lang="en-US" sz="3300" dirty="0"/>
              <a:t>What happens in the execution?</a:t>
            </a:r>
          </a:p>
          <a:p>
            <a:pPr marL="0" indent="0">
              <a:buNone/>
            </a:pPr>
            <a:r>
              <a:rPr lang="en-US" sz="3300" dirty="0"/>
              <a:t>What is its basic structure ? </a:t>
            </a:r>
          </a:p>
          <a:p>
            <a:pPr marL="0" indent="0">
              <a:buNone/>
            </a:pPr>
            <a:r>
              <a:rPr lang="en-US" sz="3300" dirty="0"/>
              <a:t>How does it work as an execution?</a:t>
            </a:r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b="1" dirty="0"/>
              <a:t>Campaign idea</a:t>
            </a:r>
          </a:p>
          <a:p>
            <a:pPr marL="0" indent="0">
              <a:buNone/>
            </a:pPr>
            <a:r>
              <a:rPr lang="en-US" sz="3300" dirty="0"/>
              <a:t>What is the theme that links up the executions in the campaign ?</a:t>
            </a:r>
          </a:p>
          <a:p>
            <a:pPr marL="0" indent="0">
              <a:buNone/>
            </a:pPr>
            <a:r>
              <a:rPr lang="en-US" sz="3300" dirty="0"/>
              <a:t>What is the idea behind the execution ?</a:t>
            </a:r>
          </a:p>
          <a:p>
            <a:pPr marL="0" indent="0">
              <a:buNone/>
            </a:pPr>
            <a:r>
              <a:rPr lang="en-US" sz="3300" dirty="0"/>
              <a:t>(often but not always this is the end line)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b="1" dirty="0"/>
              <a:t>Brand positioning idea</a:t>
            </a:r>
          </a:p>
          <a:p>
            <a:pPr marL="0" indent="0">
              <a:buNone/>
            </a:pPr>
            <a:r>
              <a:rPr lang="en-US" sz="3300" dirty="0"/>
              <a:t>What fundamental need (practical or psychological) does this brand satisfy ?</a:t>
            </a:r>
          </a:p>
          <a:p>
            <a:pPr marL="0" indent="0">
              <a:buNone/>
            </a:pPr>
            <a:r>
              <a:rPr lang="en-US" sz="3300" dirty="0"/>
              <a:t>How is this brand positioned in our minds? </a:t>
            </a:r>
          </a:p>
          <a:p>
            <a:pPr marL="0" indent="0">
              <a:buNone/>
            </a:pPr>
            <a:r>
              <a:rPr lang="en-US" sz="3300" dirty="0"/>
              <a:t>Can you sum this up in a short phrase or a few words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1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</a:t>
            </a:r>
          </a:p>
        </p:txBody>
      </p:sp>
      <p:pic>
        <p:nvPicPr>
          <p:cNvPr id="2" name="Picture 1" descr="Iceberg shap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9" y="1178567"/>
            <a:ext cx="5223955" cy="490148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189505" y="1377179"/>
            <a:ext cx="3485221" cy="1384650"/>
            <a:chOff x="2757228" y="440850"/>
            <a:chExt cx="2850221" cy="1038001"/>
          </a:xfrm>
          <a:solidFill>
            <a:srgbClr val="BFBFBF"/>
          </a:solidFill>
        </p:grpSpPr>
        <p:sp>
          <p:nvSpPr>
            <p:cNvPr id="18" name="Rounded Rectangle 17"/>
            <p:cNvSpPr/>
            <p:nvPr/>
          </p:nvSpPr>
          <p:spPr>
            <a:xfrm>
              <a:off x="2757228" y="440850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807899" y="491521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>
                <a:latin typeface="ITC Franklin Gothic Std Book"/>
                <a:cs typeface="ITC Franklin Gothic Std Book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75176" y="3110311"/>
            <a:ext cx="2850221" cy="1038001"/>
            <a:chOff x="2757228" y="1608602"/>
            <a:chExt cx="2850221" cy="1038001"/>
          </a:xfrm>
          <a:solidFill>
            <a:srgbClr val="BFBFBF"/>
          </a:solidFill>
        </p:grpSpPr>
        <p:sp>
          <p:nvSpPr>
            <p:cNvPr id="21" name="Rounded Rectangle 20"/>
            <p:cNvSpPr/>
            <p:nvPr/>
          </p:nvSpPr>
          <p:spPr>
            <a:xfrm>
              <a:off x="2757228" y="1608602"/>
              <a:ext cx="2850221" cy="103800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807899" y="1659273"/>
              <a:ext cx="2748879" cy="93665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>
                <a:latin typeface="ITC Franklin Gothic Std Book"/>
                <a:cs typeface="ITC Franklin Gothic Std Book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39393" y="4612412"/>
            <a:ext cx="3177282" cy="1467640"/>
            <a:chOff x="2435489" y="2725228"/>
            <a:chExt cx="2869061" cy="1089124"/>
          </a:xfrm>
          <a:solidFill>
            <a:srgbClr val="BFBFBF"/>
          </a:solidFill>
        </p:grpSpPr>
        <p:sp>
          <p:nvSpPr>
            <p:cNvPr id="24" name="Rounded Rectangle 23"/>
            <p:cNvSpPr/>
            <p:nvPr/>
          </p:nvSpPr>
          <p:spPr>
            <a:xfrm>
              <a:off x="2435489" y="2725228"/>
              <a:ext cx="2869060" cy="1089124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8"/>
            <p:cNvSpPr/>
            <p:nvPr/>
          </p:nvSpPr>
          <p:spPr>
            <a:xfrm>
              <a:off x="2435489" y="2830952"/>
              <a:ext cx="2869061" cy="85575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atin typeface="ITC Franklin Gothic Std Book"/>
                  <a:cs typeface="ITC Franklin Gothic Std Book"/>
                </a:rPr>
                <a:t>Brand positioning idea:</a:t>
              </a:r>
            </a:p>
            <a:p>
              <a:pPr algn="ctr" defTabSz="8000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rgbClr val="FF0000"/>
                  </a:solidFill>
                  <a:latin typeface="ITC Franklin Gothic Std Book"/>
                  <a:cs typeface="ITC Franklin Gothic Std Book"/>
                </a:rPr>
                <a:t>Empowerment through play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4B3532E-7BA3-1349-805A-736D3CB14D76}"/>
              </a:ext>
            </a:extLst>
          </p:cNvPr>
          <p:cNvSpPr txBox="1"/>
          <p:nvPr/>
        </p:nvSpPr>
        <p:spPr>
          <a:xfrm>
            <a:off x="4559925" y="1524004"/>
            <a:ext cx="2884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Creative idea: </a:t>
            </a:r>
          </a:p>
          <a:p>
            <a:r>
              <a:rPr lang="en-US" b="1" dirty="0">
                <a:solidFill>
                  <a:srgbClr val="FF0000"/>
                </a:solidFill>
              </a:rPr>
              <a:t>Girls act out adult roles with with confidence and charm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071DC6-B18C-E84D-B865-50693C57C978}"/>
              </a:ext>
            </a:extLst>
          </p:cNvPr>
          <p:cNvSpPr txBox="1"/>
          <p:nvPr/>
        </p:nvSpPr>
        <p:spPr>
          <a:xfrm>
            <a:off x="5069575" y="3135086"/>
            <a:ext cx="2450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Campaign idea:</a:t>
            </a:r>
          </a:p>
          <a:p>
            <a:r>
              <a:rPr lang="en-US" b="1" dirty="0">
                <a:solidFill>
                  <a:srgbClr val="FF0000"/>
                </a:solidFill>
              </a:rPr>
              <a:t>A girl can be anything she wants to be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9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DE31-CBAF-4E42-A083-9875A3C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Questions to ask in defining:-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B446-CB62-3C46-A01B-661AA2EF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Creative idea</a:t>
            </a:r>
          </a:p>
          <a:p>
            <a:pPr marL="0" indent="0">
              <a:buNone/>
            </a:pPr>
            <a:r>
              <a:rPr lang="en-US" dirty="0"/>
              <a:t>What happens in the execution?</a:t>
            </a:r>
          </a:p>
          <a:p>
            <a:pPr marL="0" indent="0">
              <a:buNone/>
            </a:pPr>
            <a:r>
              <a:rPr lang="en-US" dirty="0"/>
              <a:t>What is its basic structure ? </a:t>
            </a:r>
          </a:p>
          <a:p>
            <a:pPr marL="0" indent="0">
              <a:buNone/>
            </a:pPr>
            <a:r>
              <a:rPr lang="en-US" dirty="0"/>
              <a:t>How does it work as an execution? </a:t>
            </a:r>
          </a:p>
          <a:p>
            <a:pPr marL="0" indent="0">
              <a:buNone/>
            </a:pPr>
            <a:r>
              <a:rPr lang="en-US" b="1" dirty="0"/>
              <a:t>Campaign idea</a:t>
            </a:r>
          </a:p>
          <a:p>
            <a:pPr marL="0" indent="0">
              <a:buNone/>
            </a:pPr>
            <a:r>
              <a:rPr lang="en-US" dirty="0"/>
              <a:t>What is the theme that links up the executions in the campaign ?</a:t>
            </a:r>
          </a:p>
          <a:p>
            <a:pPr marL="0" indent="0">
              <a:buNone/>
            </a:pPr>
            <a:r>
              <a:rPr lang="en-US" dirty="0"/>
              <a:t>What is the idea behind the execution ?</a:t>
            </a:r>
          </a:p>
          <a:p>
            <a:pPr marL="0" indent="0">
              <a:buNone/>
            </a:pPr>
            <a:r>
              <a:rPr lang="en-US" dirty="0"/>
              <a:t>(often but not always this is the end line)</a:t>
            </a:r>
          </a:p>
          <a:p>
            <a:pPr marL="0" indent="0">
              <a:buNone/>
            </a:pPr>
            <a:r>
              <a:rPr lang="en-US" b="1" dirty="0"/>
              <a:t>Brand positioning idea</a:t>
            </a:r>
          </a:p>
          <a:p>
            <a:pPr marL="0" indent="0">
              <a:buNone/>
            </a:pPr>
            <a:r>
              <a:rPr lang="en-US" dirty="0"/>
              <a:t>What fundamental need (practical or psychological) does this brand satisfy ?</a:t>
            </a:r>
          </a:p>
          <a:p>
            <a:pPr marL="0" indent="0">
              <a:buNone/>
            </a:pPr>
            <a:r>
              <a:rPr lang="en-US" dirty="0"/>
              <a:t>How is this brand positioned in our minds? </a:t>
            </a:r>
          </a:p>
          <a:p>
            <a:pPr marL="0" indent="0">
              <a:buNone/>
            </a:pPr>
            <a:r>
              <a:rPr lang="en-US" dirty="0"/>
              <a:t>Can you sum this up in a short phrase or a few </a:t>
            </a:r>
            <a:r>
              <a:rPr lang="en-US" dirty="0" err="1"/>
              <a:t>worfs</a:t>
            </a:r>
            <a:r>
              <a:rPr lang="en-US" dirty="0"/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6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428</Words>
  <Application>Microsoft Macintosh PowerPoint</Application>
  <PresentationFormat>Widescreen</PresentationFormat>
  <Paragraphs>66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ITC Franklin Gothic Std Book</vt:lpstr>
      <vt:lpstr>tahoma</vt:lpstr>
      <vt:lpstr>tahoma</vt:lpstr>
      <vt:lpstr>Office Theme</vt:lpstr>
      <vt:lpstr>Your exam question </vt:lpstr>
      <vt:lpstr>Your exam question:</vt:lpstr>
      <vt:lpstr> </vt:lpstr>
      <vt:lpstr> </vt:lpstr>
      <vt:lpstr>Questions to ask:- </vt:lpstr>
      <vt:lpstr> </vt:lpstr>
      <vt:lpstr>Questions to ask in defining:-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saunders</dc:creator>
  <cp:lastModifiedBy>julian saunders</cp:lastModifiedBy>
  <cp:revision>3</cp:revision>
  <dcterms:created xsi:type="dcterms:W3CDTF">2023-11-24T19:04:34Z</dcterms:created>
  <dcterms:modified xsi:type="dcterms:W3CDTF">2024-10-10T17:13:04Z</dcterms:modified>
</cp:coreProperties>
</file>