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861" r:id="rId3"/>
    <p:sldId id="854" r:id="rId4"/>
    <p:sldId id="754" r:id="rId5"/>
    <p:sldId id="755" r:id="rId6"/>
    <p:sldId id="481" r:id="rId7"/>
    <p:sldId id="483" r:id="rId8"/>
    <p:sldId id="484" r:id="rId9"/>
    <p:sldId id="487" r:id="rId10"/>
    <p:sldId id="872" r:id="rId11"/>
    <p:sldId id="910" r:id="rId12"/>
    <p:sldId id="91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512"/>
  </p:normalViewPr>
  <p:slideViewPr>
    <p:cSldViewPr snapToGrid="0" snapToObjects="1">
      <p:cViewPr varScale="1">
        <p:scale>
          <a:sx n="115" d="100"/>
          <a:sy n="115" d="100"/>
        </p:scale>
        <p:origin x="4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A0B7E-E7A3-AB47-80E4-FECC0777A9BC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F9950-05F4-A34B-83BA-F77D900CD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6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3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954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6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869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7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591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8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860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9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3239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10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785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11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9803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0E54C5-5183-2B41-8F60-702E524795E7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12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037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900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382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6E5F0-6DB7-8142-A532-8FA62A51E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DC3A3-B00F-744E-849E-5009A1477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F8929-532B-0D49-9BD3-60314EA37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284F5-1E79-B946-8DD8-6486D2E7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688EC-E7AE-2D47-8160-EE80FB11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1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08A8-CF2D-F84B-8603-7C736894A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7007E-8077-BC47-B525-0F4CF49ED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62322-0DE1-B24A-88E7-2481CF42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14996-9BCC-074A-B973-21381A1E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CB72-8ABF-DC4C-AFA1-AECE3BA46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9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A22668-CEE3-AB48-910A-27F535655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80DB3-EAC2-0A46-8D2B-D3E8E14FE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188A7-065C-8F41-9973-BEFD85970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148C4-67CD-CE43-8E13-1BEDAC2EF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B5673-5ECA-CB43-9F73-298FC85F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3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A13F-F8CD-A743-9749-DD6C066BB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E056D-AAE1-1B4E-89B2-B1369EB88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32E7B-DDF8-6345-8B6B-B5E22E46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ED032-AB2F-3740-9B8B-285D9F862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838A5-AA32-3C45-8A5A-3F5F3FCD3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1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9B40F-F657-F94B-A60C-E3A5373EC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CA08D-5C10-834B-96EA-07DEF9AAE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68E87-8653-A94E-BA16-E334C327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963C7-075F-6A41-A364-359196633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DE1E1-61FF-8C4A-B9E5-90B3BAC9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4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805E-80E7-6F4F-9CB0-B6CBB6457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9238A-A3F9-894F-B9E2-622269F34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6FA01-7DA8-9F41-8714-EF7297D16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3F99E-1F4F-C64A-A3E0-6E7086C82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ADAAE2-3FC9-6649-878E-0FEE8C200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9AB61-76AD-AD42-93AC-03DC036F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7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D6544-4D38-2B4F-B981-31F1EB03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DEA39-FA7C-5C4E-A6D6-AAC6EC1D6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5C89F-BDF1-F74A-BDFF-2552124AF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FDE3B3-B550-EC4F-AE95-D6182AD01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B1799C-B521-834F-BC9F-DA0E93BB4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ABB43-61DB-404C-BBAA-7B9407F94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15B708-F4AA-7E41-A6FE-5B473ED6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91C24B-05FC-F14C-9C2D-50E2A571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8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DD02-7433-CB44-A091-23D66C6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4259F-1A9A-5F4D-AE93-63A5F0C9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AB7B3-0253-BE41-AB1D-84679C7E3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F4743-5306-8C4A-8B52-A0DA598A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4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0F20B-E3EB-F342-9822-3746549CB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333BF9-59B3-0B45-A063-E9695AEF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7D3A2-BE08-174C-94FB-1FA0865D2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88E6-D7C8-2243-8DB8-E268D21B6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BC808-1ECA-B549-841D-EC1E6D411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059DC-5D1D-5E41-A331-0F3744C11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62FFE-59CE-824A-AF2D-9A0FD36D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D076E5-8DE5-DD42-84E4-9A71829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9EA01-CC23-B344-B1B8-4267139C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5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76F70-70F2-3A47-A1F4-C37EAA1F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D59174-BF97-A844-8D55-D5231CB393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22AE8-D025-ED4E-9C51-A6D9018DD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C4B6D-DE0F-4D4F-9B66-F55E811B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69D4E-A9BA-B349-B7AE-4A07F19BE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7FF93-3715-0540-8D91-93475215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8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000FE5-373E-664D-9E05-AA6182BE2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3C0DE-49B3-6B4B-AB54-00BAFF685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1E4C7-E507-E044-918B-C9603A78C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A913C-6BCD-4D4C-A00F-8484EE7A7C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5EE41-B815-B649-AC00-52D2372DC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BE009-0928-D642-B276-45A2BBC515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BA280-92C5-F249-BDAF-1A30A59A4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7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4BC01-FCE2-2443-AEB1-BAB4F3892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Slides explaining the iceberg method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68A66-AE50-0B48-802F-DB2B351665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86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 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Embarrassing mistakes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You are not you when you are hungry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Hunger satisfaction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917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 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Empathy: Understanding and helping childhood loneliness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957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/>
              <a:t> Childline 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Empathy</a:t>
              </a:r>
              <a:endParaRPr lang="en-US" dirty="0">
                <a:latin typeface="ITC Franklin Gothic Std Book"/>
                <a:cs typeface="ITC Franklin Gothic Std Book"/>
                <a:sym typeface="Wingdings" pitchFamily="2" charset="2"/>
              </a:endParaRP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  <a:sym typeface="Wingdings" pitchFamily="2" charset="2"/>
                </a:rPr>
                <a:t>(</a:t>
              </a:r>
              <a:r>
                <a:rPr lang="en-US" dirty="0">
                  <a:latin typeface="ITC Franklin Gothic Std Book"/>
                  <a:cs typeface="ITC Franklin Gothic Std Book"/>
                </a:rPr>
                <a:t>Understanding and helping)  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53D1F46-1058-D547-8F0F-8A1055EC99E8}"/>
              </a:ext>
            </a:extLst>
          </p:cNvPr>
          <p:cNvSpPr txBox="1"/>
          <p:nvPr/>
        </p:nvSpPr>
        <p:spPr>
          <a:xfrm>
            <a:off x="6802582" y="3796145"/>
            <a:ext cx="232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Nobody feels normal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653340-081A-EC43-90EF-0558E60F6A6F}"/>
              </a:ext>
            </a:extLst>
          </p:cNvPr>
          <p:cNvSpPr txBox="1"/>
          <p:nvPr/>
        </p:nvSpPr>
        <p:spPr>
          <a:xfrm>
            <a:off x="6573347" y="2232366"/>
            <a:ext cx="3294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Normality is just a skin we wear – underneath we are all different </a:t>
            </a:r>
          </a:p>
          <a:p>
            <a:r>
              <a:rPr lang="en-US" sz="1600" dirty="0"/>
              <a:t>(and that’s just fine) </a:t>
            </a:r>
          </a:p>
        </p:txBody>
      </p:sp>
    </p:spTree>
    <p:extLst>
      <p:ext uri="{BB962C8B-B14F-4D97-AF65-F5344CB8AC3E}">
        <p14:creationId xmlns:p14="http://schemas.microsoft.com/office/powerpoint/2010/main" val="322337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0FDA39-E760-C341-8141-4D88CB9E8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Method: the iceberg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46D9484-AD5A-2F43-B50C-8B27ACA974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35F3C-DFBE-0448-8BE2-A295EA88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1C9-9772-4C6E-91DC-C91EFD5C7CCA}" type="datetime1">
              <a:rPr lang="en-GB" smtClean="0"/>
              <a:t>11/09/2025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4B790-8B67-2148-85DB-973A17EB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57AF-E30C-45DF-9453-12091E4BC9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10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 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99" y="1178567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4189505" y="1690688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75176" y="3110311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552069" y="4672162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latin typeface="ITC Franklin Gothic Std Book"/>
                  <a:cs typeface="ITC Franklin Gothic Std Book"/>
                </a:rPr>
                <a:t>Brand positioning idea</a:t>
              </a:r>
              <a:r>
                <a:rPr lang="en-US" dirty="0">
                  <a:latin typeface="ITC Franklin Gothic Std Book"/>
                  <a:cs typeface="ITC Franklin Gothic Std Book"/>
                </a:rPr>
                <a:t>: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What does the brand stand for in a few words ?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4B3532E-7BA3-1349-805A-736D3CB14D76}"/>
              </a:ext>
            </a:extLst>
          </p:cNvPr>
          <p:cNvSpPr txBox="1"/>
          <p:nvPr/>
        </p:nvSpPr>
        <p:spPr>
          <a:xfrm>
            <a:off x="4405747" y="1805052"/>
            <a:ext cx="268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Creative idea</a:t>
            </a:r>
            <a:r>
              <a:rPr lang="en-US" dirty="0"/>
              <a:t>: what happens in this execution?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071DC6-B18C-E84D-B865-50693C57C978}"/>
              </a:ext>
            </a:extLst>
          </p:cNvPr>
          <p:cNvSpPr txBox="1"/>
          <p:nvPr/>
        </p:nvSpPr>
        <p:spPr>
          <a:xfrm>
            <a:off x="5069575" y="3135086"/>
            <a:ext cx="2450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Campaign idea</a:t>
            </a:r>
            <a:r>
              <a:rPr lang="en-US" dirty="0"/>
              <a:t>: what theme links up different executions?  </a:t>
            </a:r>
          </a:p>
        </p:txBody>
      </p:sp>
    </p:spTree>
    <p:extLst>
      <p:ext uri="{BB962C8B-B14F-4D97-AF65-F5344CB8AC3E}">
        <p14:creationId xmlns:p14="http://schemas.microsoft.com/office/powerpoint/2010/main" val="4291007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EDE31-CBAF-4E42-A083-9875A3C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Questions to ask in defining:-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AB446-CB62-3C46-A01B-661AA2EFC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Creative idea</a:t>
            </a:r>
          </a:p>
          <a:p>
            <a:pPr marL="0" indent="0">
              <a:buNone/>
            </a:pPr>
            <a:r>
              <a:rPr lang="en-US" dirty="0"/>
              <a:t>What happens in the execution?</a:t>
            </a:r>
          </a:p>
          <a:p>
            <a:pPr marL="0" indent="0">
              <a:buNone/>
            </a:pPr>
            <a:r>
              <a:rPr lang="en-US" dirty="0"/>
              <a:t>What is its basic structure ? </a:t>
            </a:r>
          </a:p>
          <a:p>
            <a:pPr marL="0" indent="0">
              <a:buNone/>
            </a:pPr>
            <a:r>
              <a:rPr lang="en-US" dirty="0"/>
              <a:t>How does it work as an execution? </a:t>
            </a:r>
          </a:p>
          <a:p>
            <a:pPr marL="0" indent="0">
              <a:buNone/>
            </a:pPr>
            <a:r>
              <a:rPr lang="en-US" b="1" dirty="0"/>
              <a:t>Campaign idea/partnership idea</a:t>
            </a:r>
          </a:p>
          <a:p>
            <a:pPr marL="0" indent="0">
              <a:buNone/>
            </a:pPr>
            <a:r>
              <a:rPr lang="en-US" dirty="0"/>
              <a:t>What is the theme that links up the executions in the campaign ?</a:t>
            </a:r>
          </a:p>
          <a:p>
            <a:pPr marL="0" indent="0">
              <a:buNone/>
            </a:pPr>
            <a:r>
              <a:rPr lang="en-US" dirty="0"/>
              <a:t>What is the idea behind the execution ?</a:t>
            </a:r>
          </a:p>
          <a:p>
            <a:pPr marL="0" indent="0">
              <a:buNone/>
            </a:pPr>
            <a:r>
              <a:rPr lang="en-US" dirty="0"/>
              <a:t>(often but not always this is the end line)</a:t>
            </a:r>
          </a:p>
          <a:p>
            <a:pPr marL="0" indent="0">
              <a:buNone/>
            </a:pPr>
            <a:r>
              <a:rPr lang="en-US" b="1" dirty="0"/>
              <a:t>Brand positioning idea</a:t>
            </a:r>
          </a:p>
          <a:p>
            <a:pPr marL="0" indent="0">
              <a:buNone/>
            </a:pPr>
            <a:r>
              <a:rPr lang="en-US" dirty="0"/>
              <a:t>What fundamental need (practical or psychological) does this brand satisfy ?</a:t>
            </a:r>
          </a:p>
          <a:p>
            <a:pPr marL="0" indent="0">
              <a:buNone/>
            </a:pPr>
            <a:r>
              <a:rPr lang="en-US" dirty="0"/>
              <a:t>How is this brand positioned in our minds? </a:t>
            </a:r>
          </a:p>
          <a:p>
            <a:pPr marL="0" indent="0">
              <a:buNone/>
            </a:pPr>
            <a:r>
              <a:rPr lang="en-US" dirty="0"/>
              <a:t>Can you sum this up in a short phrase or a few </a:t>
            </a:r>
            <a:r>
              <a:rPr lang="en-US" dirty="0" err="1"/>
              <a:t>worfs</a:t>
            </a:r>
            <a:r>
              <a:rPr lang="en-US" dirty="0"/>
              <a:t> 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2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0796-A6D9-6F45-8CF2-D8E48976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You could think about it like this 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C8B66A7-5A5C-E143-A7D1-DAFCC949F8A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7356" y="1989057"/>
            <a:ext cx="3147377" cy="3965695"/>
          </a:xfr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CE2FF62-B90D-0544-88EA-2C9E46914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0288" y="2320640"/>
            <a:ext cx="5384800" cy="45254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The </a:t>
            </a:r>
            <a:r>
              <a:rPr lang="en-US" b="1" dirty="0">
                <a:latin typeface="+mn-lt"/>
              </a:rPr>
              <a:t>creative ideas</a:t>
            </a:r>
            <a:r>
              <a:rPr lang="en-US" dirty="0">
                <a:latin typeface="+mn-lt"/>
              </a:rPr>
              <a:t> are the leaves (and fruits)- they are what you see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Through photosynthesis the leaves nourish the tree and roots (ie add fresh meaning to the brand)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The branches are </a:t>
            </a:r>
            <a:r>
              <a:rPr lang="en-US" b="1" dirty="0">
                <a:latin typeface="+mn-lt"/>
              </a:rPr>
              <a:t>the campaign idea </a:t>
            </a:r>
            <a:r>
              <a:rPr lang="en-US" dirty="0">
                <a:latin typeface="+mn-lt"/>
              </a:rPr>
              <a:t>that hold it all together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The roots are the </a:t>
            </a:r>
            <a:r>
              <a:rPr lang="en-US" b="1" dirty="0">
                <a:latin typeface="+mn-lt"/>
              </a:rPr>
              <a:t>brand positioning idea</a:t>
            </a:r>
            <a:r>
              <a:rPr lang="en-US" dirty="0">
                <a:latin typeface="+mn-lt"/>
              </a:rPr>
              <a:t>- that nourish the whole tree and are in turn nourished by the leaves </a:t>
            </a:r>
          </a:p>
        </p:txBody>
      </p:sp>
    </p:spTree>
    <p:extLst>
      <p:ext uri="{BB962C8B-B14F-4D97-AF65-F5344CB8AC3E}">
        <p14:creationId xmlns:p14="http://schemas.microsoft.com/office/powerpoint/2010/main" val="2317360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A spoof device that stops you being hooked to on social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Things like tech can get in the way of happiness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latin typeface="ITC Franklin Gothic Std Book"/>
                  <a:cs typeface="ITC Franklin Gothic Std Book"/>
                </a:rPr>
                <a:t>Happiness </a:t>
              </a:r>
              <a:r>
                <a:rPr lang="en-US" dirty="0">
                  <a:latin typeface="ITC Franklin Gothic Std Book"/>
                  <a:cs typeface="ITC Franklin Gothic Std Book"/>
                </a:rPr>
                <a:t>comes from 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Friendship/connection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dirty="0">
                <a:latin typeface="ITC Franklin Gothic Std Book"/>
                <a:cs typeface="ITC Franklin Gothic Std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2651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/>
              <a:t>What is the campaign idea ?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latin typeface="ITC Franklin Gothic Std Book"/>
                  <a:cs typeface="ITC Franklin Gothic Std Book"/>
                </a:rPr>
                <a:t>Happiness</a:t>
              </a:r>
              <a:r>
                <a:rPr lang="en-US" dirty="0">
                  <a:latin typeface="ITC Franklin Gothic Std Book"/>
                  <a:cs typeface="ITC Franklin Gothic Std Book"/>
                </a:rPr>
                <a:t> comes from 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Friendship/connection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dirty="0">
                <a:latin typeface="ITC Franklin Gothic Std Book"/>
                <a:cs typeface="ITC Franklin Gothic Std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799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>
                <a:ea typeface="Tahoma" charset="0"/>
                <a:cs typeface="Tahoma" charset="0"/>
              </a:rPr>
              <a:t>What is the campaign idea?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65" y="1639125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>
                <a:latin typeface="ITC Franklin Gothic Std Book"/>
                <a:cs typeface="ITC Franklin Gothic Std Book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latin typeface="ITC Franklin Gothic Std Book"/>
                  <a:cs typeface="ITC Franklin Gothic Std Book"/>
                </a:rPr>
                <a:t>Happiness </a:t>
              </a:r>
              <a:r>
                <a:rPr lang="en-US" dirty="0">
                  <a:latin typeface="ITC Franklin Gothic Std Book"/>
                  <a:cs typeface="ITC Franklin Gothic Std Book"/>
                </a:rPr>
                <a:t>comes from 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Friendship/connection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dirty="0">
                <a:latin typeface="ITC Franklin Gothic Std Book"/>
                <a:cs typeface="ITC Franklin Gothic Std Book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795238" y="3825114"/>
            <a:ext cx="23688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0008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>
                <a:latin typeface="ITC Franklin Gothic Std Book"/>
                <a:cs typeface="ITC Franklin Gothic Std Book"/>
              </a:rPr>
              <a:t>Happiness is infectious </a:t>
            </a:r>
            <a:endParaRPr lang="en-US" dirty="0">
              <a:latin typeface="ITC Franklin Gothic Std Book"/>
              <a:cs typeface="ITC Franklin Gothic Std Boo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11958" y="2325497"/>
            <a:ext cx="3135409" cy="687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0008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>
                <a:latin typeface="ITC Franklin Gothic Std Book"/>
                <a:cs typeface="ITC Franklin Gothic Std Book"/>
              </a:rPr>
              <a:t>Show how laughter can</a:t>
            </a:r>
          </a:p>
          <a:p>
            <a:pPr algn="ctr" defTabSz="80008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ITC Franklin Gothic Std Book"/>
                <a:cs typeface="ITC Franklin Gothic Std Book"/>
              </a:rPr>
              <a:t> spread (even among strangers)</a:t>
            </a:r>
          </a:p>
        </p:txBody>
      </p:sp>
    </p:spTree>
    <p:extLst>
      <p:ext uri="{BB962C8B-B14F-4D97-AF65-F5344CB8AC3E}">
        <p14:creationId xmlns:p14="http://schemas.microsoft.com/office/powerpoint/2010/main" val="4062144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 </a:t>
            </a:r>
          </a:p>
        </p:txBody>
      </p:sp>
      <p:pic>
        <p:nvPicPr>
          <p:cNvPr id="2" name="Picture 1" descr="Iceberg sha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448" y="1294742"/>
            <a:ext cx="5223955" cy="490148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573347" y="2117672"/>
            <a:ext cx="2850221" cy="1038001"/>
            <a:chOff x="2757228" y="440850"/>
            <a:chExt cx="2850221" cy="1038001"/>
          </a:xfrm>
          <a:solidFill>
            <a:srgbClr val="BFBFBF"/>
          </a:solidFill>
        </p:grpSpPr>
        <p:sp>
          <p:nvSpPr>
            <p:cNvPr id="18" name="Rounded Rectangle 17"/>
            <p:cNvSpPr/>
            <p:nvPr/>
          </p:nvSpPr>
          <p:spPr>
            <a:xfrm>
              <a:off x="2757228" y="440850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2807899" y="491521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Transformations</a:t>
              </a:r>
            </a:p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(back to you true self)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73347" y="3485968"/>
            <a:ext cx="2850221" cy="1038001"/>
            <a:chOff x="2757228" y="1608602"/>
            <a:chExt cx="2850221" cy="1038001"/>
          </a:xfrm>
          <a:solidFill>
            <a:srgbClr val="BFBFBF"/>
          </a:solidFill>
        </p:grpSpPr>
        <p:sp>
          <p:nvSpPr>
            <p:cNvPr id="21" name="Rounded Rectangle 20"/>
            <p:cNvSpPr/>
            <p:nvPr/>
          </p:nvSpPr>
          <p:spPr>
            <a:xfrm>
              <a:off x="2757228" y="1608602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6"/>
            <p:cNvSpPr/>
            <p:nvPr/>
          </p:nvSpPr>
          <p:spPr>
            <a:xfrm>
              <a:off x="2807899" y="1659273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ITC Franklin Gothic Std Book"/>
                  <a:cs typeface="ITC Franklin Gothic Std Book"/>
                </a:rPr>
                <a:t>You are not you when you are hungry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73347" y="5004670"/>
            <a:ext cx="2850221" cy="1038001"/>
            <a:chOff x="2757228" y="2776353"/>
            <a:chExt cx="2850221" cy="1038001"/>
          </a:xfrm>
          <a:solidFill>
            <a:srgbClr val="BFBFBF"/>
          </a:solidFill>
        </p:grpSpPr>
        <p:sp>
          <p:nvSpPr>
            <p:cNvPr id="24" name="Rounded Rectangle 23"/>
            <p:cNvSpPr/>
            <p:nvPr/>
          </p:nvSpPr>
          <p:spPr>
            <a:xfrm>
              <a:off x="2757228" y="2776353"/>
              <a:ext cx="2850221" cy="1038001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8"/>
            <p:cNvSpPr/>
            <p:nvPr/>
          </p:nvSpPr>
          <p:spPr>
            <a:xfrm>
              <a:off x="2807899" y="2827024"/>
              <a:ext cx="2748879" cy="93665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08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latin typeface="ITC Franklin Gothic Std Book"/>
                  <a:cs typeface="ITC Franklin Gothic Std Book"/>
                </a:rPr>
                <a:t>Hunger satisfaction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331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370</Words>
  <Application>Microsoft Macintosh PowerPoint</Application>
  <PresentationFormat>Widescreen</PresentationFormat>
  <Paragraphs>71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ITC Franklin Gothic Std Book</vt:lpstr>
      <vt:lpstr>Tahoma</vt:lpstr>
      <vt:lpstr>Wingdings</vt:lpstr>
      <vt:lpstr>Office Theme</vt:lpstr>
      <vt:lpstr>Slides explaining the iceberg method</vt:lpstr>
      <vt:lpstr>Method: the iceberg</vt:lpstr>
      <vt:lpstr> </vt:lpstr>
      <vt:lpstr>Questions to ask in defining:- </vt:lpstr>
      <vt:lpstr>You could think about it like this </vt:lpstr>
      <vt:lpstr>PowerPoint Presentation</vt:lpstr>
      <vt:lpstr>What is the campaign idea ?</vt:lpstr>
      <vt:lpstr>What is the campaign idea?</vt:lpstr>
      <vt:lpstr> </vt:lpstr>
      <vt:lpstr> </vt:lpstr>
      <vt:lpstr> </vt:lpstr>
      <vt:lpstr> Childline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explaining the homework</dc:title>
  <dc:creator>julian saunders</dc:creator>
  <cp:lastModifiedBy>julian saunders</cp:lastModifiedBy>
  <cp:revision>3</cp:revision>
  <dcterms:created xsi:type="dcterms:W3CDTF">2023-10-06T09:39:11Z</dcterms:created>
  <dcterms:modified xsi:type="dcterms:W3CDTF">2025-09-11T09:58:32Z</dcterms:modified>
</cp:coreProperties>
</file>