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86" r:id="rId2"/>
    <p:sldId id="378" r:id="rId3"/>
    <p:sldId id="270" r:id="rId4"/>
    <p:sldId id="387" r:id="rId5"/>
    <p:sldId id="369" r:id="rId6"/>
    <p:sldId id="256" r:id="rId7"/>
    <p:sldId id="258" r:id="rId8"/>
    <p:sldId id="268" r:id="rId9"/>
    <p:sldId id="388" r:id="rId1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2"/>
    <p:restoredTop sz="93447" autoAdjust="0"/>
  </p:normalViewPr>
  <p:slideViewPr>
    <p:cSldViewPr>
      <p:cViewPr varScale="1">
        <p:scale>
          <a:sx n="97" d="100"/>
          <a:sy n="97" d="100"/>
        </p:scale>
        <p:origin x="760" y="2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D101A-48C2-4294-AAD8-BE3C04B62DB3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D0A04-4976-4270-96C6-133B129A2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88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So here we are today 100 agencies strong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representing 7000 people as the UK’s leading Trade Body for the independent agency community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That’s really important as we have programs for all in the agencies not matter what role or seniority</a:t>
            </a:r>
            <a:endParaRPr dirty="0"/>
          </a:p>
        </p:txBody>
      </p:sp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So here we are today 100 agencies strong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representing 7000 people as the UK’s leading Trade Body for the independent agency community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That’s really important as we have programs for all in the agencies not matter what role or seniority</a:t>
            </a:r>
            <a:endParaRPr dirty="0"/>
          </a:p>
        </p:txBody>
      </p:sp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56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Some big hitters in that council, but we’re the only ones who solely represent independent agencies, this is also our interface into government so we can lobby on your behalf.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04382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People Pulse every quarter, 10-12 questions for a temperature check of agencies – questions such as: are you offered Learning &amp; development opportunities, how would you rate your agencies approach to sustainability, can you voice your opinions within your agency.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Many of our agencies then use this information to present back to their teams, if you receive 6 or more responses you will receive a personalised benchmarking report of your agency vs all the other agencies who participated that quarter. We normally receive 500+ responses, we take out the key learnings and present them back to you along with Question &amp; Retain our third party partner for the surveys.</a:t>
            </a:r>
            <a:endParaRPr dirty="0"/>
          </a:p>
        </p:txBody>
      </p:sp>
      <p:sp>
        <p:nvSpPr>
          <p:cNvPr id="300" name="Google Shape;3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-1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575411" y="450248"/>
            <a:ext cx="3131485" cy="12905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3579" y="1782034"/>
            <a:ext cx="13856143" cy="9268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7266" y="3976068"/>
            <a:ext cx="1230884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Inter" panose="02000503000000020004" pitchFamily="2" charset="0"/>
          <a:ea typeface="+mn-ea"/>
          <a:cs typeface="Inter" panose="02000503000000020004" pitchFamily="2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package" Target="../embeddings/Microsoft_Word_Document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Tracey@allindependentagencies.org" TargetMode="External"/><Relationship Id="rId2" Type="http://schemas.openxmlformats.org/officeDocument/2006/relationships/hyperlink" Target="mailto:Suzanne@allindependentagencies.or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AFBE7CF0-2ED3-2F5B-F1E8-2E8F683C19F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350" y="1419063"/>
            <a:ext cx="20104099" cy="9863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2DA4F-4321-AA6F-300A-5E472AD3A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807" y="4546294"/>
            <a:ext cx="17088486" cy="2031325"/>
          </a:xfrm>
        </p:spPr>
        <p:txBody>
          <a:bodyPr/>
          <a:lstStyle/>
          <a:p>
            <a:pPr algn="ctr"/>
            <a:r>
              <a:rPr lang="en-GB" sz="6600" b="1" spc="795" dirty="0">
                <a:latin typeface="+mj-lt"/>
                <a:ea typeface="HGPMinchoE"/>
              </a:rPr>
              <a:t>Leadership Pathway Programme</a:t>
            </a:r>
            <a:br>
              <a:rPr lang="en-GB" sz="6600" b="1" spc="795" dirty="0">
                <a:latin typeface="+mj-lt"/>
                <a:ea typeface="HGPMinchoE"/>
              </a:rPr>
            </a:br>
            <a:r>
              <a:rPr lang="en-GB" sz="6600" b="1" spc="795" dirty="0">
                <a:latin typeface="+mj-lt"/>
                <a:ea typeface="HGPMinchoE"/>
              </a:rPr>
              <a:t>Launch Meeting April 2024</a:t>
            </a:r>
          </a:p>
        </p:txBody>
      </p:sp>
      <p:grpSp>
        <p:nvGrpSpPr>
          <p:cNvPr id="5" name="Google Shape;61;p2">
            <a:extLst>
              <a:ext uri="{FF2B5EF4-FFF2-40B4-BE49-F238E27FC236}">
                <a16:creationId xmlns:a16="http://schemas.microsoft.com/office/drawing/2014/main" id="{766C4FB4-7890-44E7-C826-173A9B6D9DFC}"/>
              </a:ext>
            </a:extLst>
          </p:cNvPr>
          <p:cNvGrpSpPr/>
          <p:nvPr/>
        </p:nvGrpSpPr>
        <p:grpSpPr>
          <a:xfrm>
            <a:off x="1746250" y="6350850"/>
            <a:ext cx="16535400" cy="951008"/>
            <a:chOff x="743432" y="2607250"/>
            <a:chExt cx="6774662" cy="806258"/>
          </a:xfrm>
        </p:grpSpPr>
        <p:pic>
          <p:nvPicPr>
            <p:cNvPr id="6" name="Google Shape;62;p2">
              <a:extLst>
                <a:ext uri="{FF2B5EF4-FFF2-40B4-BE49-F238E27FC236}">
                  <a16:creationId xmlns:a16="http://schemas.microsoft.com/office/drawing/2014/main" id="{225CA82D-6B4C-3BB6-46DE-169EB4FCAF5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3432" y="2607250"/>
              <a:ext cx="6774662" cy="806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63;p2">
              <a:extLst>
                <a:ext uri="{FF2B5EF4-FFF2-40B4-BE49-F238E27FC236}">
                  <a16:creationId xmlns:a16="http://schemas.microsoft.com/office/drawing/2014/main" id="{C9A4852C-A8ED-EEDD-14B8-091C3806D151}"/>
                </a:ext>
              </a:extLst>
            </p:cNvPr>
            <p:cNvSpPr/>
            <p:nvPr/>
          </p:nvSpPr>
          <p:spPr>
            <a:xfrm>
              <a:off x="1097454" y="2956715"/>
              <a:ext cx="6071870" cy="106045"/>
            </a:xfrm>
            <a:custGeom>
              <a:avLst/>
              <a:gdLst/>
              <a:ahLst/>
              <a:cxnLst/>
              <a:rect l="l" t="t" r="r" b="b"/>
              <a:pathLst>
                <a:path w="6071870" h="106044" extrusionOk="0">
                  <a:moveTo>
                    <a:pt x="151516" y="0"/>
                  </a:moveTo>
                  <a:lnTo>
                    <a:pt x="105099" y="67"/>
                  </a:lnTo>
                  <a:lnTo>
                    <a:pt x="48558" y="606"/>
                  </a:lnTo>
                  <a:lnTo>
                    <a:pt x="15" y="37463"/>
                  </a:lnTo>
                  <a:lnTo>
                    <a:pt x="0" y="68457"/>
                  </a:lnTo>
                  <a:lnTo>
                    <a:pt x="16176" y="94425"/>
                  </a:lnTo>
                  <a:lnTo>
                    <a:pt x="48558" y="105314"/>
                  </a:lnTo>
                  <a:lnTo>
                    <a:pt x="5780551" y="105314"/>
                  </a:lnTo>
                  <a:lnTo>
                    <a:pt x="5919793" y="105921"/>
                  </a:lnTo>
                  <a:lnTo>
                    <a:pt x="5966212" y="105853"/>
                  </a:lnTo>
                  <a:lnTo>
                    <a:pt x="6022743" y="105314"/>
                  </a:lnTo>
                  <a:lnTo>
                    <a:pt x="6071290" y="68457"/>
                  </a:lnTo>
                  <a:lnTo>
                    <a:pt x="6071306" y="37463"/>
                  </a:lnTo>
                  <a:lnTo>
                    <a:pt x="6055130" y="11495"/>
                  </a:lnTo>
                  <a:lnTo>
                    <a:pt x="6022743" y="606"/>
                  </a:lnTo>
                  <a:lnTo>
                    <a:pt x="290760" y="606"/>
                  </a:lnTo>
                  <a:lnTo>
                    <a:pt x="151516" y="0"/>
                  </a:lnTo>
                  <a:close/>
                </a:path>
              </a:pathLst>
            </a:custGeom>
            <a:solidFill>
              <a:srgbClr val="FFD2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05356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3"/>
    </mc:Choice>
    <mc:Fallback>
      <p:transition spd="slow" advTm="2453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58;p2">
            <a:extLst>
              <a:ext uri="{FF2B5EF4-FFF2-40B4-BE49-F238E27FC236}">
                <a16:creationId xmlns:a16="http://schemas.microsoft.com/office/drawing/2014/main" id="{EEBE966D-2578-1131-0860-A909EF0C96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3645" y="2012957"/>
            <a:ext cx="16020451" cy="929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DCB82C-6F56-6BAA-1EB2-DD5978E0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396875"/>
            <a:ext cx="13856143" cy="738664"/>
          </a:xfrm>
        </p:spPr>
        <p:txBody>
          <a:bodyPr/>
          <a:lstStyle/>
          <a:p>
            <a:r>
              <a:rPr lang="en-GB" sz="4800" b="1" spc="795" dirty="0">
                <a:latin typeface="+mj-lt"/>
                <a:ea typeface="HGPMinchoE"/>
              </a:rPr>
              <a:t>TODAY’S AGENDA</a:t>
            </a:r>
          </a:p>
        </p:txBody>
      </p:sp>
      <p:pic>
        <p:nvPicPr>
          <p:cNvPr id="10" name="Google Shape;50;p4">
            <a:extLst>
              <a:ext uri="{FF2B5EF4-FFF2-40B4-BE49-F238E27FC236}">
                <a16:creationId xmlns:a16="http://schemas.microsoft.com/office/drawing/2014/main" id="{859FB46B-3B58-57B6-DC4B-D1938A65337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50" y="991659"/>
            <a:ext cx="7628289" cy="5746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51C15A0-5D35-F2F1-32F6-4BF70D4B84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080178"/>
              </p:ext>
            </p:extLst>
          </p:nvPr>
        </p:nvGraphicFramePr>
        <p:xfrm>
          <a:off x="940242" y="2161090"/>
          <a:ext cx="17722407" cy="859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8794489" imgH="5525427" progId="Word.Document.12">
                  <p:embed/>
                </p:oleObj>
              </mc:Choice>
              <mc:Fallback>
                <p:oleObj name="Document" r:id="rId4" imgW="8794489" imgH="55254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0242" y="2161090"/>
                        <a:ext cx="17722407" cy="859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82E2391-D790-4C87-20D4-62610E34BA31}"/>
              </a:ext>
            </a:extLst>
          </p:cNvPr>
          <p:cNvSpPr txBox="1"/>
          <p:nvPr/>
        </p:nvSpPr>
        <p:spPr>
          <a:xfrm>
            <a:off x="527050" y="2469141"/>
            <a:ext cx="13639800" cy="737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Why the Leadership Pathway Programme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Programme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Networking Events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Seminars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3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Mentors</a:t>
            </a: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Agency of the Future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3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3"/>
    </mc:Choice>
    <mc:Fallback>
      <p:transition spd="slow" advTm="413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3645" y="2012957"/>
            <a:ext cx="16020451" cy="92964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>
            <a:off x="1204051" y="493373"/>
            <a:ext cx="138561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spc="795" dirty="0">
                <a:latin typeface="+mj-lt"/>
                <a:ea typeface="HGPMinchoE"/>
                <a:sym typeface="Inter"/>
              </a:rPr>
              <a:t>WHY TH	E LEADERSHIP PATHWAY?</a:t>
            </a:r>
            <a:endParaRPr sz="4800" b="1" spc="795" dirty="0">
              <a:latin typeface="+mj-lt"/>
              <a:ea typeface="HGPMinchoE"/>
              <a:sym typeface="Inter"/>
            </a:endParaRPr>
          </a:p>
        </p:txBody>
      </p:sp>
      <p:sp>
        <p:nvSpPr>
          <p:cNvPr id="60" name="Google Shape;60;p2"/>
          <p:cNvSpPr txBox="1">
            <a:spLocks noGrp="1"/>
          </p:cNvSpPr>
          <p:nvPr>
            <p:ph type="body" idx="1"/>
          </p:nvPr>
        </p:nvSpPr>
        <p:spPr>
          <a:xfrm>
            <a:off x="1196452" y="2883073"/>
            <a:ext cx="9236598" cy="8309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Inter SemiBold"/>
                <a:ea typeface="Inter SemiBold"/>
                <a:cs typeface="Inter SemiBold"/>
                <a:sym typeface="Inter SemiBold"/>
              </a:rPr>
              <a:t>Prepare you for agency leadership roles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Inter SemiBold"/>
                <a:ea typeface="Inter SemiBold"/>
                <a:cs typeface="Inter SemiBold"/>
                <a:sym typeface="Inter SemiBold"/>
              </a:rPr>
              <a:t>No other programme just for agency people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Inter SemiBold"/>
                <a:ea typeface="Inter SemiBold"/>
                <a:cs typeface="Inter SemiBold"/>
                <a:sym typeface="Inter SemiBold"/>
              </a:rPr>
              <a:t>Be inspired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Inter SemiBold"/>
                <a:ea typeface="Inter SemiBold"/>
                <a:cs typeface="Inter SemiBold"/>
                <a:sym typeface="Inter SemiBold"/>
              </a:rPr>
              <a:t>Build a network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Inter SemiBold"/>
                <a:ea typeface="Inter SemiBold"/>
                <a:cs typeface="Inter SemiBold"/>
                <a:sym typeface="Inter SemiBold"/>
              </a:rPr>
              <a:t>Future proof your career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755650" y="962217"/>
            <a:ext cx="9448800" cy="806258"/>
            <a:chOff x="743432" y="2607250"/>
            <a:chExt cx="6774662" cy="806258"/>
          </a:xfrm>
        </p:grpSpPr>
        <p:pic>
          <p:nvPicPr>
            <p:cNvPr id="62" name="Google Shape;6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3432" y="2607250"/>
              <a:ext cx="6774662" cy="806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2"/>
            <p:cNvSpPr/>
            <p:nvPr/>
          </p:nvSpPr>
          <p:spPr>
            <a:xfrm>
              <a:off x="1097454" y="2956715"/>
              <a:ext cx="6071870" cy="106045"/>
            </a:xfrm>
            <a:custGeom>
              <a:avLst/>
              <a:gdLst/>
              <a:ahLst/>
              <a:cxnLst/>
              <a:rect l="l" t="t" r="r" b="b"/>
              <a:pathLst>
                <a:path w="6071870" h="106044" extrusionOk="0">
                  <a:moveTo>
                    <a:pt x="151516" y="0"/>
                  </a:moveTo>
                  <a:lnTo>
                    <a:pt x="105099" y="67"/>
                  </a:lnTo>
                  <a:lnTo>
                    <a:pt x="48558" y="606"/>
                  </a:lnTo>
                  <a:lnTo>
                    <a:pt x="15" y="37463"/>
                  </a:lnTo>
                  <a:lnTo>
                    <a:pt x="0" y="68457"/>
                  </a:lnTo>
                  <a:lnTo>
                    <a:pt x="16176" y="94425"/>
                  </a:lnTo>
                  <a:lnTo>
                    <a:pt x="48558" y="105314"/>
                  </a:lnTo>
                  <a:lnTo>
                    <a:pt x="5780551" y="105314"/>
                  </a:lnTo>
                  <a:lnTo>
                    <a:pt x="5919793" y="105921"/>
                  </a:lnTo>
                  <a:lnTo>
                    <a:pt x="5966212" y="105853"/>
                  </a:lnTo>
                  <a:lnTo>
                    <a:pt x="6022743" y="105314"/>
                  </a:lnTo>
                  <a:lnTo>
                    <a:pt x="6071290" y="68457"/>
                  </a:lnTo>
                  <a:lnTo>
                    <a:pt x="6071306" y="37463"/>
                  </a:lnTo>
                  <a:lnTo>
                    <a:pt x="6055130" y="11495"/>
                  </a:lnTo>
                  <a:lnTo>
                    <a:pt x="6022743" y="606"/>
                  </a:lnTo>
                  <a:lnTo>
                    <a:pt x="290760" y="606"/>
                  </a:lnTo>
                  <a:lnTo>
                    <a:pt x="151516" y="0"/>
                  </a:lnTo>
                  <a:close/>
                </a:path>
              </a:pathLst>
            </a:custGeom>
            <a:solidFill>
              <a:srgbClr val="FFD2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" name="Picture 1" descr="A colorful logo with black background&#10;&#10;Description automatically generated">
            <a:extLst>
              <a:ext uri="{FF2B5EF4-FFF2-40B4-BE49-F238E27FC236}">
                <a16:creationId xmlns:a16="http://schemas.microsoft.com/office/drawing/2014/main" id="{4DA4FA8F-7594-7420-1B23-AEB1EC145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50" y="1700881"/>
            <a:ext cx="9296400" cy="98735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3645" y="2012957"/>
            <a:ext cx="16020451" cy="92964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>
            <a:off x="1204051" y="493373"/>
            <a:ext cx="138561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spc="795" dirty="0">
                <a:latin typeface="+mj-lt"/>
                <a:ea typeface="HGPMinchoE"/>
                <a:sym typeface="Inter"/>
              </a:rPr>
              <a:t>THE PROGRAMME</a:t>
            </a:r>
            <a:endParaRPr sz="4800" b="1" spc="795" dirty="0">
              <a:latin typeface="+mj-lt"/>
              <a:ea typeface="HGPMinchoE"/>
              <a:sym typeface="Inter"/>
            </a:endParaRPr>
          </a:p>
        </p:txBody>
      </p:sp>
      <p:sp>
        <p:nvSpPr>
          <p:cNvPr id="60" name="Google Shape;60;p2"/>
          <p:cNvSpPr txBox="1">
            <a:spLocks noGrp="1"/>
          </p:cNvSpPr>
          <p:nvPr>
            <p:ph type="body" idx="1"/>
          </p:nvPr>
        </p:nvSpPr>
        <p:spPr>
          <a:xfrm>
            <a:off x="1196452" y="2883073"/>
            <a:ext cx="9236598" cy="66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Inter SemiBold"/>
                <a:ea typeface="Inter SemiBold"/>
                <a:cs typeface="Inter SemiBold"/>
                <a:sym typeface="Inter SemiBold"/>
              </a:rPr>
              <a:t>Five Live Networking Events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Inter SemiBold"/>
                <a:ea typeface="Inter SemiBold"/>
                <a:cs typeface="Inter SemiBold"/>
                <a:sym typeface="Inter SemiBold"/>
              </a:rPr>
              <a:t>Nine Workshops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Inter SemiBold"/>
                <a:ea typeface="Inter SemiBold"/>
                <a:cs typeface="Inter SemiBold"/>
                <a:sym typeface="Inter SemiBold"/>
              </a:rPr>
              <a:t>Mentoring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Inter SemiBold"/>
                <a:ea typeface="Inter SemiBold"/>
                <a:cs typeface="Inter SemiBold"/>
                <a:sym typeface="Inter SemiBold"/>
              </a:rPr>
              <a:t>Agency of the Future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dirty="0">
              <a:latin typeface="Inter SemiBold"/>
              <a:ea typeface="Inter SemiBold"/>
              <a:cs typeface="Inter SemiBold"/>
              <a:sym typeface="Inter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755650" y="962217"/>
            <a:ext cx="9448800" cy="806258"/>
            <a:chOff x="743432" y="2607250"/>
            <a:chExt cx="6774662" cy="806258"/>
          </a:xfrm>
        </p:grpSpPr>
        <p:pic>
          <p:nvPicPr>
            <p:cNvPr id="62" name="Google Shape;6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3432" y="2607250"/>
              <a:ext cx="6774662" cy="806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2"/>
            <p:cNvSpPr/>
            <p:nvPr/>
          </p:nvSpPr>
          <p:spPr>
            <a:xfrm>
              <a:off x="1097454" y="2956715"/>
              <a:ext cx="6071870" cy="106045"/>
            </a:xfrm>
            <a:custGeom>
              <a:avLst/>
              <a:gdLst/>
              <a:ahLst/>
              <a:cxnLst/>
              <a:rect l="l" t="t" r="r" b="b"/>
              <a:pathLst>
                <a:path w="6071870" h="106044" extrusionOk="0">
                  <a:moveTo>
                    <a:pt x="151516" y="0"/>
                  </a:moveTo>
                  <a:lnTo>
                    <a:pt x="105099" y="67"/>
                  </a:lnTo>
                  <a:lnTo>
                    <a:pt x="48558" y="606"/>
                  </a:lnTo>
                  <a:lnTo>
                    <a:pt x="15" y="37463"/>
                  </a:lnTo>
                  <a:lnTo>
                    <a:pt x="0" y="68457"/>
                  </a:lnTo>
                  <a:lnTo>
                    <a:pt x="16176" y="94425"/>
                  </a:lnTo>
                  <a:lnTo>
                    <a:pt x="48558" y="105314"/>
                  </a:lnTo>
                  <a:lnTo>
                    <a:pt x="5780551" y="105314"/>
                  </a:lnTo>
                  <a:lnTo>
                    <a:pt x="5919793" y="105921"/>
                  </a:lnTo>
                  <a:lnTo>
                    <a:pt x="5966212" y="105853"/>
                  </a:lnTo>
                  <a:lnTo>
                    <a:pt x="6022743" y="105314"/>
                  </a:lnTo>
                  <a:lnTo>
                    <a:pt x="6071290" y="68457"/>
                  </a:lnTo>
                  <a:lnTo>
                    <a:pt x="6071306" y="37463"/>
                  </a:lnTo>
                  <a:lnTo>
                    <a:pt x="6055130" y="11495"/>
                  </a:lnTo>
                  <a:lnTo>
                    <a:pt x="6022743" y="606"/>
                  </a:lnTo>
                  <a:lnTo>
                    <a:pt x="290760" y="606"/>
                  </a:lnTo>
                  <a:lnTo>
                    <a:pt x="151516" y="0"/>
                  </a:lnTo>
                  <a:close/>
                </a:path>
              </a:pathLst>
            </a:custGeom>
            <a:solidFill>
              <a:srgbClr val="FFD2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" name="Picture 1" descr="A colorful logo with black background&#10;&#10;Description automatically generated">
            <a:extLst>
              <a:ext uri="{FF2B5EF4-FFF2-40B4-BE49-F238E27FC236}">
                <a16:creationId xmlns:a16="http://schemas.microsoft.com/office/drawing/2014/main" id="{4DA4FA8F-7594-7420-1B23-AEB1EC145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50" y="1700881"/>
            <a:ext cx="9296400" cy="98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0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58;p2">
            <a:extLst>
              <a:ext uri="{FF2B5EF4-FFF2-40B4-BE49-F238E27FC236}">
                <a16:creationId xmlns:a16="http://schemas.microsoft.com/office/drawing/2014/main" id="{D57C869B-8CF0-E490-78E8-28366C7DE9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3645" y="1844675"/>
            <a:ext cx="16020451" cy="94646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9;p2">
            <a:extLst>
              <a:ext uri="{FF2B5EF4-FFF2-40B4-BE49-F238E27FC236}">
                <a16:creationId xmlns:a16="http://schemas.microsoft.com/office/drawing/2014/main" id="{AB52D2DF-780E-5D42-017D-292D3D94D1FD}"/>
              </a:ext>
            </a:extLst>
          </p:cNvPr>
          <p:cNvSpPr txBox="1">
            <a:spLocks/>
          </p:cNvSpPr>
          <p:nvPr/>
        </p:nvSpPr>
        <p:spPr>
          <a:xfrm>
            <a:off x="755650" y="389099"/>
            <a:ext cx="1578219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>
              <a:defRPr sz="5100" b="0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l" rtl="0"/>
            <a:r>
              <a:rPr lang="en-GB" sz="4800" b="1" spc="795" dirty="0">
                <a:latin typeface="+mj-lt"/>
                <a:ea typeface="HGPMinchoE"/>
                <a:sym typeface="Inter"/>
              </a:rPr>
              <a:t>NETWORKING EVENTS</a:t>
            </a: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295BDF1D-8A25-89CA-213B-E7A3F0DCC83F}"/>
              </a:ext>
            </a:extLst>
          </p:cNvPr>
          <p:cNvSpPr txBox="1"/>
          <p:nvPr/>
        </p:nvSpPr>
        <p:spPr>
          <a:xfrm>
            <a:off x="359071" y="2452695"/>
            <a:ext cx="12928358" cy="6781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Live events. 6.30pm to 8.30pm. Unparalleled quality of speakers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28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Sir Martin Sorrell - The Qualities of an Outstanding Agency Leader on 25</a:t>
            </a:r>
            <a:r>
              <a:rPr lang="en-GB" sz="2800" spc="110" baseline="3000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th</a:t>
            </a: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 April</a:t>
            </a:r>
          </a:p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endParaRPr lang="en-GB" sz="28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Alessandra Bellini - Building Long Term Client Relationships on 20</a:t>
            </a:r>
            <a:r>
              <a:rPr lang="en-GB" sz="2800" spc="110" baseline="3000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th</a:t>
            </a: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 June</a:t>
            </a:r>
          </a:p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endParaRPr lang="en-GB" sz="28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Rankin – Creating a Fertile Creative Culture on 19</a:t>
            </a:r>
            <a:r>
              <a:rPr lang="en-GB" sz="2800" spc="110" baseline="3000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th</a:t>
            </a: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 September</a:t>
            </a:r>
          </a:p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endParaRPr lang="en-GB" sz="28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Ian Millner – The Successful Start up on 17</a:t>
            </a:r>
            <a:r>
              <a:rPr lang="en-GB" sz="2800" spc="110" baseline="3000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th</a:t>
            </a: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 October</a:t>
            </a:r>
          </a:p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endParaRPr lang="en-GB" sz="28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355600" indent="-3429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Dame Cilla Snowball – Resilience on 18</a:t>
            </a:r>
            <a:r>
              <a:rPr lang="en-GB" sz="2800" spc="110" baseline="3000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th</a:t>
            </a:r>
            <a:r>
              <a:rPr lang="en-GB" sz="28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 November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28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12700" algn="ctr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r>
              <a:rPr lang="en-GB" sz="2800" b="1" spc="110" dirty="0">
                <a:solidFill>
                  <a:srgbClr val="FFC000"/>
                </a:solidFill>
                <a:latin typeface="Inter" panose="02000503000000020004" pitchFamily="2" charset="0"/>
                <a:cs typeface="Inter" panose="02000503000000020004" pitchFamily="2" charset="0"/>
              </a:rPr>
              <a:t>Interview format, small group size, use the opportunity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28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1026" name="Picture 2" descr="Sir Martin Sorrell: 'I wish the government would have a ...">
            <a:extLst>
              <a:ext uri="{FF2B5EF4-FFF2-40B4-BE49-F238E27FC236}">
                <a16:creationId xmlns:a16="http://schemas.microsoft.com/office/drawing/2014/main" id="{EA2E23D5-D03D-25D8-9D4E-52192CAE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996" y="2499881"/>
            <a:ext cx="3625799" cy="25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crets of my success: Cilla Snowball, group chief executive of AMV BBDO | London Evening Standard">
            <a:extLst>
              <a:ext uri="{FF2B5EF4-FFF2-40B4-BE49-F238E27FC236}">
                <a16:creationId xmlns:a16="http://schemas.microsoft.com/office/drawing/2014/main" id="{D2005733-1E55-A973-0DE6-51D5D7DC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321" y="3675178"/>
            <a:ext cx="2571225" cy="257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essandra Bellini">
            <a:extLst>
              <a:ext uri="{FF2B5EF4-FFF2-40B4-BE49-F238E27FC236}">
                <a16:creationId xmlns:a16="http://schemas.microsoft.com/office/drawing/2014/main" id="{6A369701-8193-BFDF-0F65-D2E8FF7C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240" y="4538605"/>
            <a:ext cx="3369312" cy="218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BC Maestro">
            <a:extLst>
              <a:ext uri="{FF2B5EF4-FFF2-40B4-BE49-F238E27FC236}">
                <a16:creationId xmlns:a16="http://schemas.microsoft.com/office/drawing/2014/main" id="{1C667CB7-0D08-1C0B-6FCF-75CD3DFEC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444" y="6612267"/>
            <a:ext cx="3484251" cy="19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an Millner profile and articles at ...">
            <a:extLst>
              <a:ext uri="{FF2B5EF4-FFF2-40B4-BE49-F238E27FC236}">
                <a16:creationId xmlns:a16="http://schemas.microsoft.com/office/drawing/2014/main" id="{0DEEA7FE-55BA-5578-EF90-C0863603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672" y="5943680"/>
            <a:ext cx="3064477" cy="203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29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4291" y="1303939"/>
            <a:ext cx="20104099" cy="98635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1088" y="495819"/>
            <a:ext cx="13856143" cy="754694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en-US" sz="4800" b="1" dirty="0">
                <a:latin typeface="+mj-lt"/>
                <a:ea typeface="HGPMinchoE"/>
              </a:rPr>
              <a:t>SEMINARS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414" y="2475618"/>
            <a:ext cx="9110345" cy="963917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r>
              <a:rPr lang="en-GB" sz="36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Nine seminars </a:t>
            </a:r>
          </a:p>
          <a:p>
            <a:pPr marL="1481138" lvl="7" indent="-577850">
              <a:spcBef>
                <a:spcPts val="125"/>
              </a:spcBef>
              <a:buFont typeface="Courier New" panose="02070309020205020404" pitchFamily="49" charset="0"/>
              <a:buChar char="o"/>
            </a:pPr>
            <a:r>
              <a:rPr lang="en-GB" sz="36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5 live and 4 online</a:t>
            </a:r>
          </a:p>
          <a:p>
            <a:pPr marL="1481138" lvl="8" indent="-577850">
              <a:spcBef>
                <a:spcPts val="125"/>
              </a:spcBef>
              <a:buFont typeface="Courier New" panose="02070309020205020404" pitchFamily="49" charset="0"/>
              <a:buChar char="o"/>
            </a:pPr>
            <a:r>
              <a:rPr lang="en-GB" sz="36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Half day plus one full day</a:t>
            </a:r>
          </a:p>
          <a:p>
            <a:pPr marL="584200" indent="-5715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584200" indent="-5715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r>
              <a:rPr lang="en-GB" sz="36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Diarise and prioritise</a:t>
            </a:r>
          </a:p>
          <a:p>
            <a:pPr marL="584200" indent="-5715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584200" indent="-5715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r>
              <a:rPr lang="en-GB" sz="36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All slides will be shared on portal</a:t>
            </a:r>
          </a:p>
          <a:p>
            <a:pPr marL="584200" indent="-5715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584200" indent="-571500">
              <a:lnSpc>
                <a:spcPct val="100000"/>
              </a:lnSpc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36854" algn="l"/>
              </a:tabLst>
            </a:pPr>
            <a:r>
              <a:rPr lang="en-GB" sz="3600" spc="110" dirty="0">
                <a:solidFill>
                  <a:srgbClr val="FFFFFF"/>
                </a:solidFill>
                <a:latin typeface="Inter" panose="02000503000000020004" pitchFamily="2" charset="0"/>
                <a:cs typeface="Inter" panose="02000503000000020004" pitchFamily="2" charset="0"/>
              </a:rPr>
              <a:t>Recorded where possible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236854" indent="-224154">
              <a:lnSpc>
                <a:spcPct val="100000"/>
              </a:lnSpc>
              <a:spcBef>
                <a:spcPts val="125"/>
              </a:spcBef>
              <a:buChar char="•"/>
              <a:tabLst>
                <a:tab pos="236854" algn="l"/>
              </a:tabLst>
            </a:pPr>
            <a:endParaRPr lang="en-GB" sz="3600" spc="110" dirty="0">
              <a:solidFill>
                <a:srgbClr val="FFFFFF"/>
              </a:solidFill>
              <a:latin typeface="Inter" panose="02000503000000020004" pitchFamily="2" charset="0"/>
              <a:cs typeface="Inter" panose="02000503000000020004" pitchFamily="2" charset="0"/>
            </a:endParaRPr>
          </a:p>
          <a:p>
            <a:pPr marL="236854" indent="-224154">
              <a:lnSpc>
                <a:spcPct val="100000"/>
              </a:lnSpc>
              <a:spcBef>
                <a:spcPts val="125"/>
              </a:spcBef>
              <a:buChar char="•"/>
              <a:tabLst>
                <a:tab pos="236854" algn="l"/>
              </a:tabLst>
            </a:pPr>
            <a:endParaRPr sz="3600" dirty="0">
              <a:latin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777" y="1088677"/>
            <a:ext cx="11706449" cy="80625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87414" y="1440397"/>
            <a:ext cx="12769836" cy="142013"/>
          </a:xfrm>
          <a:custGeom>
            <a:avLst/>
            <a:gdLst/>
            <a:ahLst/>
            <a:cxnLst/>
            <a:rect l="l" t="t" r="r" b="b"/>
            <a:pathLst>
              <a:path w="11010265" h="107314">
                <a:moveTo>
                  <a:pt x="226251" y="0"/>
                </a:moveTo>
                <a:lnTo>
                  <a:pt x="173188" y="47"/>
                </a:lnTo>
                <a:lnTo>
                  <a:pt x="120139" y="409"/>
                </a:lnTo>
                <a:lnTo>
                  <a:pt x="60935" y="1297"/>
                </a:lnTo>
                <a:lnTo>
                  <a:pt x="48558" y="1182"/>
                </a:lnTo>
                <a:lnTo>
                  <a:pt x="16206" y="12072"/>
                </a:lnTo>
                <a:lnTo>
                  <a:pt x="15" y="38040"/>
                </a:lnTo>
                <a:lnTo>
                  <a:pt x="0" y="69033"/>
                </a:lnTo>
                <a:lnTo>
                  <a:pt x="16176" y="95001"/>
                </a:lnTo>
                <a:lnTo>
                  <a:pt x="48558" y="105891"/>
                </a:lnTo>
                <a:lnTo>
                  <a:pt x="10518418" y="105891"/>
                </a:lnTo>
                <a:lnTo>
                  <a:pt x="10783706" y="107074"/>
                </a:lnTo>
                <a:lnTo>
                  <a:pt x="10836770" y="107026"/>
                </a:lnTo>
                <a:lnTo>
                  <a:pt x="10889818" y="106664"/>
                </a:lnTo>
                <a:lnTo>
                  <a:pt x="10949022" y="105776"/>
                </a:lnTo>
                <a:lnTo>
                  <a:pt x="10961399" y="105891"/>
                </a:lnTo>
                <a:lnTo>
                  <a:pt x="10993747" y="95001"/>
                </a:lnTo>
                <a:lnTo>
                  <a:pt x="11009938" y="69033"/>
                </a:lnTo>
                <a:lnTo>
                  <a:pt x="11009955" y="38040"/>
                </a:lnTo>
                <a:lnTo>
                  <a:pt x="10993781" y="12072"/>
                </a:lnTo>
                <a:lnTo>
                  <a:pt x="10961399" y="1182"/>
                </a:lnTo>
                <a:lnTo>
                  <a:pt x="491540" y="1182"/>
                </a:lnTo>
                <a:lnTo>
                  <a:pt x="226251" y="0"/>
                </a:lnTo>
                <a:close/>
              </a:path>
            </a:pathLst>
          </a:custGeom>
          <a:solidFill>
            <a:srgbClr val="FFD3F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Google Shape;192;p6">
            <a:extLst>
              <a:ext uri="{FF2B5EF4-FFF2-40B4-BE49-F238E27FC236}">
                <a16:creationId xmlns:a16="http://schemas.microsoft.com/office/drawing/2014/main" id="{463FAD08-7B93-75D6-105C-E0333A50C5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62050" y="5072705"/>
            <a:ext cx="5668018" cy="446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erson in a black shirt&#10;&#10;Description automatically generated">
            <a:extLst>
              <a:ext uri="{FF2B5EF4-FFF2-40B4-BE49-F238E27FC236}">
                <a16:creationId xmlns:a16="http://schemas.microsoft.com/office/drawing/2014/main" id="{2D9881FD-86DC-C31B-0451-CAC8D0C17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671" y="2529761"/>
            <a:ext cx="5944672" cy="3963114"/>
          </a:xfrm>
          <a:prstGeom prst="rect">
            <a:avLst/>
          </a:prstGeom>
        </p:spPr>
      </p:pic>
      <p:sp>
        <p:nvSpPr>
          <p:cNvPr id="18" name="Google Shape;134;g2ad45a96030_1_26">
            <a:extLst>
              <a:ext uri="{FF2B5EF4-FFF2-40B4-BE49-F238E27FC236}">
                <a16:creationId xmlns:a16="http://schemas.microsoft.com/office/drawing/2014/main" id="{3C2BD38E-4393-5766-AB90-DF5EA19364F4}"/>
              </a:ext>
            </a:extLst>
          </p:cNvPr>
          <p:cNvSpPr txBox="1"/>
          <p:nvPr/>
        </p:nvSpPr>
        <p:spPr>
          <a:xfrm>
            <a:off x="2850100" y="9845675"/>
            <a:ext cx="14403900" cy="1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588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3250" y="526219"/>
            <a:ext cx="17193238" cy="691215"/>
          </a:xfrm>
          <a:prstGeom prst="rect">
            <a:avLst/>
          </a:prstGeom>
        </p:spPr>
        <p:txBody>
          <a:bodyPr vert="horz" wrap="square" lIns="0" tIns="13970" rIns="0" bIns="0" rtlCol="0" anchor="t">
            <a:spAutoFit/>
          </a:bodyPr>
          <a:lstStyle/>
          <a:p>
            <a:pPr marL="274955">
              <a:lnSpc>
                <a:spcPct val="100000"/>
              </a:lnSpc>
              <a:spcBef>
                <a:spcPts val="110"/>
              </a:spcBef>
            </a:pPr>
            <a:r>
              <a:rPr lang="en-GB" sz="4400" b="1" spc="409" dirty="0">
                <a:latin typeface="+mj-lt"/>
                <a:ea typeface="HGMaruGothicMPRO"/>
              </a:rPr>
              <a:t>MENTORING</a:t>
            </a:r>
            <a:endParaRPr lang="en-US" sz="4400" b="1" spc="615" dirty="0">
              <a:latin typeface="+mj-lt"/>
              <a:ea typeface="HGMaruGothicM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2152" y="2334759"/>
            <a:ext cx="17736698" cy="88780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Off-line help by one person to another in making transitions in knowledge, work or thinking”</a:t>
            </a:r>
            <a:endParaRPr lang="en-US" altLang="en-US" sz="3600" b="1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en-US" sz="3600" b="1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Mentoring is help by one person to another to make changes in knowledge, work or thinking. It is different to coaching.</a:t>
            </a:r>
          </a:p>
          <a:p>
            <a:endParaRPr lang="en-GB" altLang="en-US" sz="3600" b="1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3600" dirty="0">
                <a:solidFill>
                  <a:schemeClr val="bg1"/>
                </a:solidFill>
                <a:latin typeface="+mn-lt"/>
              </a:rPr>
              <a:t>Mentors tend to be experts in the same field as you</a:t>
            </a:r>
            <a:endParaRPr lang="en-US" altLang="en-US" sz="3600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altLang="en-US" sz="3600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3600" dirty="0">
                <a:solidFill>
                  <a:schemeClr val="bg1"/>
                </a:solidFill>
                <a:latin typeface="+mn-lt"/>
              </a:rPr>
              <a:t>They offer advice and share experiences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altLang="en-US" sz="3600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3600" dirty="0">
                <a:solidFill>
                  <a:schemeClr val="bg1"/>
                </a:solidFill>
                <a:latin typeface="+mn-lt"/>
              </a:rPr>
              <a:t>You should all have your mentor details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altLang="en-US" sz="3600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3600" dirty="0">
                <a:solidFill>
                  <a:schemeClr val="bg1"/>
                </a:solidFill>
                <a:latin typeface="+mn-lt"/>
              </a:rPr>
              <a:t>You should lead contact.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altLang="en-US" sz="3600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3600" dirty="0">
                <a:solidFill>
                  <a:schemeClr val="bg1"/>
                </a:solidFill>
                <a:latin typeface="+mn-lt"/>
              </a:rPr>
              <a:t>Expectation – 3 sessions during the programme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altLang="en-US" sz="3600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en-US" sz="3600" dirty="0">
                <a:solidFill>
                  <a:schemeClr val="bg1"/>
                </a:solidFill>
                <a:latin typeface="+mn-lt"/>
              </a:rPr>
              <a:t>Relationship is confidential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98450" y="1293393"/>
            <a:ext cx="15925800" cy="544214"/>
            <a:chOff x="879471" y="2680464"/>
            <a:chExt cx="6188710" cy="4718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9471" y="2680464"/>
              <a:ext cx="6188291" cy="4711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63754" y="2865358"/>
              <a:ext cx="5817870" cy="106045"/>
            </a:xfrm>
            <a:custGeom>
              <a:avLst/>
              <a:gdLst/>
              <a:ahLst/>
              <a:cxnLst/>
              <a:rect l="l" t="t" r="r" b="b"/>
              <a:pathLst>
                <a:path w="5817870" h="106044">
                  <a:moveTo>
                    <a:pt x="169365" y="62"/>
                  </a:moveTo>
                  <a:lnTo>
                    <a:pt x="113803" y="0"/>
                  </a:lnTo>
                  <a:lnTo>
                    <a:pt x="48555" y="561"/>
                  </a:lnTo>
                  <a:lnTo>
                    <a:pt x="16" y="37418"/>
                  </a:lnTo>
                  <a:lnTo>
                    <a:pt x="0" y="68412"/>
                  </a:lnTo>
                  <a:lnTo>
                    <a:pt x="16174" y="94380"/>
                  </a:lnTo>
                  <a:lnTo>
                    <a:pt x="48555" y="105269"/>
                  </a:lnTo>
                  <a:lnTo>
                    <a:pt x="5536964" y="105269"/>
                  </a:lnTo>
                  <a:lnTo>
                    <a:pt x="5648064" y="105768"/>
                  </a:lnTo>
                  <a:lnTo>
                    <a:pt x="5703626" y="105830"/>
                  </a:lnTo>
                  <a:lnTo>
                    <a:pt x="5768873" y="105269"/>
                  </a:lnTo>
                  <a:lnTo>
                    <a:pt x="5817417" y="68412"/>
                  </a:lnTo>
                  <a:lnTo>
                    <a:pt x="5817432" y="37418"/>
                  </a:lnTo>
                  <a:lnTo>
                    <a:pt x="5801256" y="11450"/>
                  </a:lnTo>
                  <a:lnTo>
                    <a:pt x="5768873" y="561"/>
                  </a:lnTo>
                  <a:lnTo>
                    <a:pt x="280465" y="561"/>
                  </a:lnTo>
                  <a:lnTo>
                    <a:pt x="169365" y="62"/>
                  </a:lnTo>
                  <a:close/>
                </a:path>
              </a:pathLst>
            </a:custGeom>
            <a:solidFill>
              <a:srgbClr val="BEFF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Google Shape;134;g2ad45a96030_1_26">
            <a:extLst>
              <a:ext uri="{FF2B5EF4-FFF2-40B4-BE49-F238E27FC236}">
                <a16:creationId xmlns:a16="http://schemas.microsoft.com/office/drawing/2014/main" id="{B23DADB2-1022-19C6-8CF8-B2DEC2A0A450}"/>
              </a:ext>
            </a:extLst>
          </p:cNvPr>
          <p:cNvSpPr txBox="1"/>
          <p:nvPr/>
        </p:nvSpPr>
        <p:spPr>
          <a:xfrm>
            <a:off x="-2220941" y="9802687"/>
            <a:ext cx="14403900" cy="1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588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dirty="0">
              <a:solidFill>
                <a:schemeClr val="l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Tahom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2">
            <a:extLst>
              <a:ext uri="{FF2B5EF4-FFF2-40B4-BE49-F238E27FC236}">
                <a16:creationId xmlns:a16="http://schemas.microsoft.com/office/drawing/2014/main" id="{7D333F9A-A873-2C21-A07B-D0103C63877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3646" y="1878252"/>
            <a:ext cx="16020454" cy="9296400"/>
          </a:xfrm>
          <a:prstGeom prst="rect">
            <a:avLst/>
          </a:prstGeom>
        </p:spPr>
      </p:pic>
      <p:sp>
        <p:nvSpPr>
          <p:cNvPr id="307" name="Google Shape;307;p13"/>
          <p:cNvSpPr txBox="1">
            <a:spLocks noGrp="1"/>
          </p:cNvSpPr>
          <p:nvPr>
            <p:ph type="body" idx="1"/>
          </p:nvPr>
        </p:nvSpPr>
        <p:spPr>
          <a:xfrm>
            <a:off x="923534" y="1989547"/>
            <a:ext cx="15453116" cy="1052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r>
              <a:rPr lang="en-GB" sz="3600" dirty="0"/>
              <a:t>Split into groups to work on what The Agency of the Future might look like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r>
              <a:rPr lang="en-GB" sz="3600" dirty="0"/>
              <a:t>Group 1 – Louise, Jon, Imogen and Ash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r>
              <a:rPr lang="en-GB" sz="3600" dirty="0"/>
              <a:t>Group 2 – Sophia, Julie, Holly and Stephen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r>
              <a:rPr lang="en-GB" sz="3600" dirty="0"/>
              <a:t>Group 3 – </a:t>
            </a:r>
            <a:r>
              <a:rPr lang="en-GB" sz="3600" dirty="0" err="1"/>
              <a:t>Jasman</a:t>
            </a:r>
            <a:r>
              <a:rPr lang="en-GB" sz="3600" dirty="0"/>
              <a:t>, Mike and Sophie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r>
              <a:rPr lang="en-GB" sz="3600" dirty="0"/>
              <a:t>Group 4 – Jess, Emma and Alice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endParaRPr lang="en-GB" sz="3600" dirty="0"/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r>
              <a:rPr lang="en-GB" sz="3600" dirty="0"/>
              <a:t>Each seminar should provide food for thought – be sure to capture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r>
              <a:rPr lang="en-GB" sz="3600" dirty="0"/>
              <a:t>Pricing/Product/Talent/Competition/Branding</a:t>
            </a:r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endParaRPr lang="en-GB" sz="3600" dirty="0"/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endParaRPr lang="en-GB" sz="3600" dirty="0"/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endParaRPr lang="en-GB" sz="3600" dirty="0"/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endParaRPr lang="en-GB" sz="3600" dirty="0"/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endParaRPr lang="en-GB" sz="3600" dirty="0"/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endParaRPr lang="en-GB" sz="3600" dirty="0"/>
          </a:p>
          <a:p>
            <a:pPr algn="l" rtl="0">
              <a:lnSpc>
                <a:spcPct val="150000"/>
              </a:lnSpc>
              <a:buClr>
                <a:schemeClr val="bg1"/>
              </a:buClr>
              <a:buSzPts val="2000"/>
            </a:pPr>
            <a:endParaRPr lang="en-GB" sz="2800" dirty="0"/>
          </a:p>
          <a:p>
            <a:pPr marL="376961" indent="-376961" algn="l" rtl="0">
              <a:lnSpc>
                <a:spcPct val="150000"/>
              </a:lnSpc>
              <a:buClr>
                <a:schemeClr val="bg1"/>
              </a:buClr>
              <a:buSzPts val="2000"/>
              <a:buChar char="•"/>
            </a:pPr>
            <a:endParaRPr sz="2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C87387-C11C-655A-1094-EB5186797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90" y="9000129"/>
            <a:ext cx="304572" cy="42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ECE096F-D7E0-522E-A49F-46CD620005C3}"/>
              </a:ext>
            </a:extLst>
          </p:cNvPr>
          <p:cNvSpPr txBox="1">
            <a:spLocks/>
          </p:cNvSpPr>
          <p:nvPr/>
        </p:nvSpPr>
        <p:spPr>
          <a:xfrm>
            <a:off x="603250" y="372929"/>
            <a:ext cx="13856143" cy="752770"/>
          </a:xfrm>
          <a:prstGeom prst="rect">
            <a:avLst/>
          </a:prstGeom>
        </p:spPr>
        <p:txBody>
          <a:bodyPr vert="horz" wrap="square" lIns="0" tIns="13970" rIns="0" bIns="0" rtlCol="0" anchor="t">
            <a:spAutoFit/>
          </a:bodyPr>
          <a:lstStyle>
            <a:lvl1pPr>
              <a:defRPr sz="5100" b="0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353695">
              <a:spcBef>
                <a:spcPts val="110"/>
              </a:spcBef>
            </a:pPr>
            <a:r>
              <a:rPr lang="en-GB" sz="4800" b="1" spc="720" dirty="0">
                <a:latin typeface="+mj-lt"/>
                <a:ea typeface="HGMaruGothicMPRO"/>
              </a:rPr>
              <a:t>AGENCY OF THE FUTURE</a:t>
            </a:r>
          </a:p>
        </p:txBody>
      </p:sp>
      <p:grpSp>
        <p:nvGrpSpPr>
          <p:cNvPr id="9" name="object 5">
            <a:extLst>
              <a:ext uri="{FF2B5EF4-FFF2-40B4-BE49-F238E27FC236}">
                <a16:creationId xmlns:a16="http://schemas.microsoft.com/office/drawing/2014/main" id="{FB6D4564-D4BF-4B08-55BD-7B027E28DC46}"/>
              </a:ext>
            </a:extLst>
          </p:cNvPr>
          <p:cNvGrpSpPr/>
          <p:nvPr/>
        </p:nvGrpSpPr>
        <p:grpSpPr>
          <a:xfrm flipV="1">
            <a:off x="603250" y="1031336"/>
            <a:ext cx="12176516" cy="337703"/>
            <a:chOff x="931826" y="2680464"/>
            <a:chExt cx="9444990" cy="471805"/>
          </a:xfrm>
        </p:grpSpPr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6D845F1C-E117-81C7-D13A-B86A763C170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1826" y="2680464"/>
              <a:ext cx="9444737" cy="471188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3705D213-2FD8-9DCF-6186-311468A03FF4}"/>
                </a:ext>
              </a:extLst>
            </p:cNvPr>
            <p:cNvSpPr/>
            <p:nvPr/>
          </p:nvSpPr>
          <p:spPr>
            <a:xfrm>
              <a:off x="1122136" y="2864945"/>
              <a:ext cx="9072880" cy="106680"/>
            </a:xfrm>
            <a:custGeom>
              <a:avLst/>
              <a:gdLst/>
              <a:ahLst/>
              <a:cxnLst/>
              <a:rect l="l" t="t" r="r" b="b"/>
              <a:pathLst>
                <a:path w="9072880" h="106680">
                  <a:moveTo>
                    <a:pt x="213413" y="38"/>
                  </a:moveTo>
                  <a:lnTo>
                    <a:pt x="163531" y="0"/>
                  </a:lnTo>
                  <a:lnTo>
                    <a:pt x="113666" y="271"/>
                  </a:lnTo>
                  <a:lnTo>
                    <a:pt x="58736" y="1065"/>
                  </a:lnTo>
                  <a:lnTo>
                    <a:pt x="48558" y="970"/>
                  </a:lnTo>
                  <a:lnTo>
                    <a:pt x="16206" y="11860"/>
                  </a:lnTo>
                  <a:lnTo>
                    <a:pt x="15" y="37828"/>
                  </a:lnTo>
                  <a:lnTo>
                    <a:pt x="0" y="68822"/>
                  </a:lnTo>
                  <a:lnTo>
                    <a:pt x="16176" y="94789"/>
                  </a:lnTo>
                  <a:lnTo>
                    <a:pt x="48558" y="105679"/>
                  </a:lnTo>
                  <a:lnTo>
                    <a:pt x="8659804" y="105679"/>
                  </a:lnTo>
                  <a:lnTo>
                    <a:pt x="8859300" y="106611"/>
                  </a:lnTo>
                  <a:lnTo>
                    <a:pt x="8909182" y="106650"/>
                  </a:lnTo>
                  <a:lnTo>
                    <a:pt x="8959049" y="106378"/>
                  </a:lnTo>
                  <a:lnTo>
                    <a:pt x="9013971" y="105585"/>
                  </a:lnTo>
                  <a:lnTo>
                    <a:pt x="9024149" y="105679"/>
                  </a:lnTo>
                  <a:lnTo>
                    <a:pt x="9056502" y="94789"/>
                  </a:lnTo>
                  <a:lnTo>
                    <a:pt x="9072693" y="68822"/>
                  </a:lnTo>
                  <a:lnTo>
                    <a:pt x="9072708" y="37828"/>
                  </a:lnTo>
                  <a:lnTo>
                    <a:pt x="9056532" y="11860"/>
                  </a:lnTo>
                  <a:lnTo>
                    <a:pt x="9024149" y="970"/>
                  </a:lnTo>
                  <a:lnTo>
                    <a:pt x="412903" y="970"/>
                  </a:lnTo>
                  <a:lnTo>
                    <a:pt x="213413" y="38"/>
                  </a:lnTo>
                  <a:close/>
                </a:path>
              </a:pathLst>
            </a:custGeom>
            <a:solidFill>
              <a:srgbClr val="EB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7700957-2E9C-59B4-BA00-37A7ABCA7C11}"/>
              </a:ext>
            </a:extLst>
          </p:cNvPr>
          <p:cNvSpPr txBox="1"/>
          <p:nvPr/>
        </p:nvSpPr>
        <p:spPr>
          <a:xfrm>
            <a:off x="1890755" y="9860271"/>
            <a:ext cx="16565166" cy="103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8800" algn="ctr" rt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GB" sz="3200" b="1" dirty="0">
                <a:solidFill>
                  <a:schemeClr val="accent6"/>
                </a:solidFill>
                <a:latin typeface="Calibri"/>
                <a:ea typeface="Calibri"/>
                <a:cs typeface="Calibri"/>
              </a:rPr>
              <a:t>Present to a group of agency leaders at the end of the programme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b="1" kern="100" dirty="0">
              <a:solidFill>
                <a:schemeClr val="bg1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07F4C-8C32-F010-B49D-B38836D59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79" y="1782034"/>
            <a:ext cx="13856143" cy="784830"/>
          </a:xfrm>
        </p:spPr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3D8DF-980A-FB5E-FF4D-6653216F0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266" y="3976068"/>
            <a:ext cx="12308840" cy="4647426"/>
          </a:xfrm>
        </p:spPr>
        <p:txBody>
          <a:bodyPr/>
          <a:lstStyle/>
          <a:p>
            <a:r>
              <a:rPr lang="en-US" sz="3600" dirty="0"/>
              <a:t>WhatsApp Group</a:t>
            </a:r>
          </a:p>
          <a:p>
            <a:endParaRPr lang="en-US" sz="3600" dirty="0"/>
          </a:p>
          <a:p>
            <a:r>
              <a:rPr lang="en-US" sz="3600" dirty="0"/>
              <a:t>The Portal</a:t>
            </a:r>
          </a:p>
          <a:p>
            <a:endParaRPr lang="en-US" sz="3600" dirty="0"/>
          </a:p>
          <a:p>
            <a:r>
              <a:rPr lang="en-US" sz="36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Suzanne@allindependentagencies.org</a:t>
            </a:r>
            <a:endParaRPr lang="en-US" sz="3600" dirty="0">
              <a:solidFill>
                <a:srgbClr val="FFC000"/>
              </a:solidFill>
            </a:endParaRPr>
          </a:p>
          <a:p>
            <a:r>
              <a:rPr lang="en-US" sz="36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Tracey@allindependentagencies.org</a:t>
            </a:r>
            <a:endParaRPr lang="en-US" sz="3600" dirty="0">
              <a:solidFill>
                <a:srgbClr val="FFC000"/>
              </a:solidFill>
            </a:endParaRPr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33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5402</TotalTime>
  <Words>593</Words>
  <Application>Microsoft Macintosh PowerPoint</Application>
  <PresentationFormat>Custom</PresentationFormat>
  <Paragraphs>114</Paragraphs>
  <Slides>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Aptos</vt:lpstr>
      <vt:lpstr>Arial</vt:lpstr>
      <vt:lpstr>Calibri</vt:lpstr>
      <vt:lpstr>Corbel</vt:lpstr>
      <vt:lpstr>Courier New</vt:lpstr>
      <vt:lpstr>Inter</vt:lpstr>
      <vt:lpstr>Inter SemiBold</vt:lpstr>
      <vt:lpstr>Tahoma</vt:lpstr>
      <vt:lpstr>Verdana</vt:lpstr>
      <vt:lpstr>Office Theme</vt:lpstr>
      <vt:lpstr>Document</vt:lpstr>
      <vt:lpstr>Leadership Pathway Programme Launch Meeting April 2024</vt:lpstr>
      <vt:lpstr>TODAY’S AGENDA</vt:lpstr>
      <vt:lpstr>WHY TH E LEADERSHIP PATHWAY?</vt:lpstr>
      <vt:lpstr>THE PROGRAMME</vt:lpstr>
      <vt:lpstr>PowerPoint Presentation</vt:lpstr>
      <vt:lpstr>SEMINARS</vt:lpstr>
      <vt:lpstr>MENTORING</vt:lpstr>
      <vt:lpstr>PowerPoint Presentation</vt:lpstr>
      <vt:lpstr>COMMUNICATION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temp copy</dc:title>
  <dc:creator>Terry</dc:creator>
  <cp:lastModifiedBy>Adam Prichard</cp:lastModifiedBy>
  <cp:revision>212</cp:revision>
  <dcterms:created xsi:type="dcterms:W3CDTF">2023-11-27T13:23:21Z</dcterms:created>
  <dcterms:modified xsi:type="dcterms:W3CDTF">2024-04-25T13:07:14Z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2023-11-24T00:00:00Z</vt:filetime>
  </property>
  <property fmtid="{D5CDD505-2E9C-101B-9397-08002B2CF9AE}" pid="3" name="Creator">
    <vt:lpwstr>Adobe Illustrator 27.3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2023-11-27T00:00:00Z</vt:filetime>
  </property>
  <property fmtid="{D5CDD505-2E9C-101B-9397-08002B2CF9AE}" pid="6" name="Producer">
    <vt:lpwstr>Adobe PDF library 17.00</vt:lpwstr>
  </property>
</Properties>
</file>